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653" r:id="rId3"/>
    <p:sldMasterId id="2147483655" r:id="rId4"/>
  </p:sldMasterIdLst>
  <p:notesMasterIdLst>
    <p:notesMasterId r:id="rId43"/>
  </p:notesMasterIdLst>
  <p:sldIdLst>
    <p:sldId id="714" r:id="rId5"/>
    <p:sldId id="695" r:id="rId6"/>
    <p:sldId id="670" r:id="rId7"/>
    <p:sldId id="698" r:id="rId8"/>
    <p:sldId id="696" r:id="rId9"/>
    <p:sldId id="660" r:id="rId10"/>
    <p:sldId id="678" r:id="rId11"/>
    <p:sldId id="662" r:id="rId12"/>
    <p:sldId id="697" r:id="rId13"/>
    <p:sldId id="679" r:id="rId14"/>
    <p:sldId id="699" r:id="rId15"/>
    <p:sldId id="708" r:id="rId16"/>
    <p:sldId id="715" r:id="rId17"/>
    <p:sldId id="701" r:id="rId18"/>
    <p:sldId id="680" r:id="rId19"/>
    <p:sldId id="681" r:id="rId20"/>
    <p:sldId id="682" r:id="rId21"/>
    <p:sldId id="702" r:id="rId22"/>
    <p:sldId id="683" r:id="rId23"/>
    <p:sldId id="707" r:id="rId24"/>
    <p:sldId id="684" r:id="rId25"/>
    <p:sldId id="703" r:id="rId26"/>
    <p:sldId id="685" r:id="rId27"/>
    <p:sldId id="691" r:id="rId28"/>
    <p:sldId id="704" r:id="rId29"/>
    <p:sldId id="686" r:id="rId30"/>
    <p:sldId id="716" r:id="rId31"/>
    <p:sldId id="688" r:id="rId32"/>
    <p:sldId id="689" r:id="rId33"/>
    <p:sldId id="711" r:id="rId34"/>
    <p:sldId id="692" r:id="rId35"/>
    <p:sldId id="705" r:id="rId36"/>
    <p:sldId id="706" r:id="rId37"/>
    <p:sldId id="694" r:id="rId38"/>
    <p:sldId id="710" r:id="rId39"/>
    <p:sldId id="677" r:id="rId40"/>
    <p:sldId id="690" r:id="rId41"/>
    <p:sldId id="709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99"/>
    <a:srgbClr val="9FF6FF"/>
    <a:srgbClr val="FFFFFF"/>
    <a:srgbClr val="333399"/>
    <a:srgbClr val="142CDC"/>
    <a:srgbClr val="99FFCC"/>
    <a:srgbClr val="99FF99"/>
    <a:srgbClr val="666699"/>
    <a:srgbClr val="BDB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4" autoAdjust="0"/>
    <p:restoredTop sz="94038" autoAdjust="0"/>
  </p:normalViewPr>
  <p:slideViewPr>
    <p:cSldViewPr>
      <p:cViewPr>
        <p:scale>
          <a:sx n="85" d="100"/>
          <a:sy n="85" d="100"/>
        </p:scale>
        <p:origin x="-876" y="6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A07BB6-5879-4823-A54F-A2C10EA616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7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3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The induced charge and magnetization densities described by the Kohn-Sham susceptibility modify the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Hartree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and exchange-correlation potential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7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60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80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2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30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30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75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C20D9-D760-4D5A-8520-024C9EBA2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0609F-5FD2-4CB7-BE35-FA24889C37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B1DD6-550E-4577-8F84-E19BDCB1B8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9B6E7-6E35-4F56-81BF-8AE4E351D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1EBFD-F381-4707-99D0-CA64120C8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76D12-AC70-43C1-9AEF-DE830401A2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B8DBE-04C3-48F3-BBC3-83292628D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479FC-DB0C-45EB-9D21-D64A67F22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8053F-1369-48BD-8CFC-6DD941C33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93FB2-3F17-4FE5-8B63-8E5587DE2E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2038"/>
            <a:ext cx="2057400" cy="5064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2038"/>
            <a:ext cx="6019800" cy="506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2356A-7287-44C4-9BCA-86C699DA7A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326A0-C50A-47C7-A311-7024806708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31258-2120-4EE2-9923-515B2EF6D5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A8886-6269-42FA-B7A3-896213A5E2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B5314-8C61-421F-AA9F-6E761BFDD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62F6D-71B8-435F-B3B1-1B20A41CD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E6F35-FADC-475D-9455-C61A13952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30A9A-C3A1-4FAC-B67F-3CF32F935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0D2A9-E198-4313-876D-7DC70DD48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EA086-5B13-498F-B52D-59472C650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4AFEC-D87E-4839-A12A-D0651866E2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8050"/>
            <a:ext cx="2057400" cy="5218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19800" cy="5218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6928E-5362-4165-AFCF-DB8769084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09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099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issmall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21" r:id="rId2"/>
    <p:sldLayoutId id="2147484422" r:id="rId3"/>
    <p:sldLayoutId id="2147484423" r:id="rId4"/>
    <p:sldLayoutId id="2147484424" r:id="rId5"/>
    <p:sldLayoutId id="2147484425" r:id="rId6"/>
    <p:sldLayoutId id="2147484426" r:id="rId7"/>
    <p:sldLayoutId id="2147484427" r:id="rId8"/>
    <p:sldLayoutId id="2147484428" r:id="rId9"/>
    <p:sldLayoutId id="2147484429" r:id="rId10"/>
    <p:sldLayoutId id="214748443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sislarge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1062038"/>
            <a:ext cx="62753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49500"/>
            <a:ext cx="82296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2D27E042-D053-4C30-BF66-78F48472B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issmall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908050"/>
            <a:ext cx="6275387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76475"/>
            <a:ext cx="8229600" cy="384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6521284E-2FD8-4A99-805A-F5E09932C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sislarge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77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4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1.emf"/><Relationship Id="rId4" Type="http://schemas.openxmlformats.org/officeDocument/2006/relationships/image" Target="../media/image3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image" Target="../media/image18.png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980728"/>
            <a:ext cx="7403316" cy="513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Introduction</a:t>
            </a:r>
          </a:p>
          <a:p>
            <a:pPr>
              <a:lnSpc>
                <a:spcPct val="120000"/>
              </a:lnSpc>
              <a:spcAft>
                <a:spcPts val="14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Experimental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Overview of experiment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Lower energy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High energy</a:t>
            </a:r>
          </a:p>
          <a:p>
            <a:pPr>
              <a:lnSpc>
                <a:spcPct val="120000"/>
              </a:lnSpc>
              <a:spcBef>
                <a:spcPts val="2000"/>
              </a:spcBef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TD-DFT calculations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544" y="1700808"/>
            <a:ext cx="8280920" cy="388843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2"/>
          <a:stretch/>
        </p:blipFill>
        <p:spPr bwMode="auto">
          <a:xfrm>
            <a:off x="2544986" y="879421"/>
            <a:ext cx="2674714" cy="376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high energy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sprectum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96714" y="901963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955685" y="1142685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82094" y="4718575"/>
            <a:ext cx="3916200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TOF instrument: </a:t>
            </a: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C.K. Loong et al., J. Appl.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Phys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55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1895 (1984)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4235" y="4703141"/>
            <a:ext cx="5127625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Triple </a:t>
            </a:r>
            <a:r>
              <a:rPr lang="en-GB" altLang="en-US" sz="1400" b="1" dirty="0" smtClean="0">
                <a:latin typeface="Arial" panose="020B0604020202020204" pitchFamily="34" charset="0"/>
              </a:rPr>
              <a:t>axis spectrometer: </a:t>
            </a:r>
            <a:endParaRPr lang="en-GB" altLang="en-US" sz="1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D.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374267" y="1149654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907931"/>
            <a:ext cx="2880450" cy="38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2"/>
          <a:stretch/>
        </p:blipFill>
        <p:spPr bwMode="auto">
          <a:xfrm>
            <a:off x="2544986" y="879421"/>
            <a:ext cx="2674714" cy="376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high energy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sprectum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96714" y="901963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955685" y="1142685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8" y="1009926"/>
            <a:ext cx="3084513" cy="363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82094" y="4718575"/>
            <a:ext cx="4024563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TOF instrument: </a:t>
            </a: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T. G.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Perring et al., J. Appl.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Phys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69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3219 (1991)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4235" y="4703141"/>
            <a:ext cx="5127625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Triple </a:t>
            </a:r>
            <a:r>
              <a:rPr lang="en-GB" altLang="en-US" sz="1400" b="1" dirty="0" smtClean="0">
                <a:latin typeface="Arial" panose="020B0604020202020204" pitchFamily="34" charset="0"/>
              </a:rPr>
              <a:t>axis spectrometer: </a:t>
            </a:r>
            <a:endParaRPr lang="en-GB" altLang="en-US" sz="1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D.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495874" y="1173617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374267" y="1149654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2"/>
          <a:stretch/>
        </p:blipFill>
        <p:spPr bwMode="auto">
          <a:xfrm>
            <a:off x="2544986" y="879421"/>
            <a:ext cx="2674714" cy="376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high energy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sprectum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96714" y="901963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955685" y="1142685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8" y="1009926"/>
            <a:ext cx="3084513" cy="363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462437" y="4974364"/>
            <a:ext cx="33727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J.A. Blackman et al PRL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55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2814 (1985)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4235" y="4703141"/>
            <a:ext cx="5127625" cy="6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b="1" dirty="0">
                <a:latin typeface="Arial" panose="020B0604020202020204" pitchFamily="34" charset="0"/>
              </a:rPr>
              <a:t>Triple </a:t>
            </a:r>
            <a:r>
              <a:rPr lang="en-GB" altLang="en-US" sz="1400" b="1" dirty="0" smtClean="0">
                <a:latin typeface="Arial" panose="020B0604020202020204" pitchFamily="34" charset="0"/>
              </a:rPr>
              <a:t>axis spectrometer: </a:t>
            </a:r>
            <a:endParaRPr lang="en-GB" altLang="en-US" sz="1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D.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5782319"/>
            <a:ext cx="7200800" cy="830997"/>
          </a:xfrm>
          <a:prstGeom prst="rect">
            <a:avLst/>
          </a:prstGeom>
          <a:solidFill>
            <a:srgbClr val="FFFFFF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000099"/>
                </a:solidFill>
              </a:rPr>
              <a:t>Developments in calculation approaches</a:t>
            </a:r>
          </a:p>
          <a:p>
            <a:endParaRPr lang="en-GB" sz="1600" dirty="0">
              <a:solidFill>
                <a:srgbClr val="000099"/>
              </a:solidFill>
            </a:endParaRPr>
          </a:p>
          <a:p>
            <a:r>
              <a:rPr lang="en-GB" sz="1600" dirty="0" smtClean="0">
                <a:solidFill>
                  <a:srgbClr val="000099"/>
                </a:solidFill>
              </a:rPr>
              <a:t>Development in instrumentation</a:t>
            </a: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495874" y="1173617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374267" y="1149654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26" y="1098660"/>
            <a:ext cx="2188005" cy="34589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561" y="1065884"/>
            <a:ext cx="2331984" cy="37695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6136" y="6926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RPA calculations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6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980728"/>
            <a:ext cx="7403316" cy="513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Introduction</a:t>
            </a:r>
          </a:p>
          <a:p>
            <a:pPr>
              <a:lnSpc>
                <a:spcPct val="120000"/>
              </a:lnSpc>
              <a:spcAft>
                <a:spcPts val="14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Experimental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Overview of experiment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Lower energy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High energy</a:t>
            </a:r>
          </a:p>
          <a:p>
            <a:pPr>
              <a:lnSpc>
                <a:spcPct val="120000"/>
              </a:lnSpc>
              <a:spcBef>
                <a:spcPts val="2000"/>
              </a:spcBef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TD-DFT calculations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496" y="368660"/>
            <a:ext cx="8280920" cy="122413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619944" y="4517504"/>
            <a:ext cx="8280920" cy="122413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3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107503" y="40791"/>
            <a:ext cx="7640291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762000"/>
            <a:r>
              <a:rPr lang="en-GB" sz="3200" b="1" dirty="0" smtClean="0">
                <a:solidFill>
                  <a:srgbClr val="666699"/>
                </a:solidFill>
              </a:rPr>
              <a:t>Measuring Excitations – Time-of-flight</a:t>
            </a:r>
            <a:endParaRPr lang="en-GB" sz="3200" b="1" dirty="0">
              <a:solidFill>
                <a:srgbClr val="666699"/>
              </a:solidFill>
            </a:endParaRPr>
          </a:p>
        </p:txBody>
      </p:sp>
      <p:pic>
        <p:nvPicPr>
          <p:cNvPr id="94" name="Picture 2" descr="T:\TGP\MAPS\papers\appeared_in_print\High-Tc PR\maps_construc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163" y="2435447"/>
            <a:ext cx="4254975" cy="41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1" descr="Toby with MAPS detectors 00RC28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60" y="4371875"/>
            <a:ext cx="2381250" cy="22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3"/>
          <p:cNvSpPr>
            <a:spLocks noChangeArrowheads="1"/>
          </p:cNvSpPr>
          <p:nvPr/>
        </p:nvSpPr>
        <p:spPr bwMode="auto">
          <a:xfrm>
            <a:off x="5249859" y="1949039"/>
            <a:ext cx="3305803" cy="432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</a:rPr>
              <a:t>   </a:t>
            </a:r>
            <a:r>
              <a:rPr lang="en-US" sz="2000" dirty="0" smtClean="0">
                <a:latin typeface="Trebuchet MS" pitchFamily="34" charset="0"/>
              </a:rPr>
              <a:t>MAPS </a:t>
            </a:r>
            <a:r>
              <a:rPr lang="en-US" sz="2000" dirty="0">
                <a:latin typeface="Trebuchet MS" pitchFamily="34" charset="0"/>
              </a:rPr>
              <a:t>spectrometer</a:t>
            </a:r>
          </a:p>
        </p:txBody>
      </p:sp>
      <p:sp>
        <p:nvSpPr>
          <p:cNvPr id="89" name="TextBox 14"/>
          <p:cNvSpPr txBox="1">
            <a:spLocks noChangeArrowheads="1"/>
          </p:cNvSpPr>
          <p:nvPr/>
        </p:nvSpPr>
        <p:spPr bwMode="auto">
          <a:xfrm>
            <a:off x="0" y="978257"/>
            <a:ext cx="8572500" cy="130035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3 degrees of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freedom:</a:t>
            </a:r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  <a:buFontTx/>
              <a:buChar char="-"/>
            </a:pP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 (,,t) 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(</a:t>
            </a:r>
            <a:r>
              <a:rPr lang="en-GB" sz="16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x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y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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)</a:t>
            </a:r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0" name="Picture 2" descr="C:\Documents and Settings\rib76\My Documents\My_Docs\My Documents\papers\MERLIN_paper\fig5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738" y="857250"/>
            <a:ext cx="5148262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TextBox 14"/>
          <p:cNvSpPr txBox="1">
            <a:spLocks noChangeArrowheads="1"/>
          </p:cNvSpPr>
          <p:nvPr/>
        </p:nvSpPr>
        <p:spPr bwMode="auto">
          <a:xfrm>
            <a:off x="384083" y="2278613"/>
            <a:ext cx="2603741" cy="6155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TextBox 14"/>
          <p:cNvSpPr txBox="1">
            <a:spLocks noChangeArrowheads="1"/>
          </p:cNvSpPr>
          <p:nvPr/>
        </p:nvSpPr>
        <p:spPr bwMode="auto">
          <a:xfrm>
            <a:off x="171521" y="2123763"/>
            <a:ext cx="5078338" cy="1792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4 </a:t>
            </a:r>
            <a:r>
              <a:rPr lang="en-GB" sz="1600" dirty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degrees of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freedom: crystal angle: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        </a:t>
            </a:r>
          </a:p>
          <a:p>
            <a:pPr>
              <a:spcBef>
                <a:spcPts val="1500"/>
              </a:spcBef>
            </a:pP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-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(,,t, ) 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(</a:t>
            </a:r>
            <a:r>
              <a:rPr lang="en-GB" sz="16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x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y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Q</a:t>
            </a:r>
            <a:r>
              <a:rPr lang="en-GB" sz="1600" baseline="-25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z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)</a:t>
            </a:r>
          </a:p>
          <a:p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210</a:t>
            </a:r>
            <a:r>
              <a:rPr lang="en-GB" sz="1600" baseline="30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9</a:t>
            </a:r>
            <a:r>
              <a:rPr lang="en-GB" sz="16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 voxels</a:t>
            </a:r>
            <a:endParaRPr lang="en-GB" sz="1600" dirty="0">
              <a:solidFill>
                <a:srgbClr val="000099"/>
              </a:solidFill>
              <a:latin typeface="Arial" pitchFamily="34" charset="0"/>
              <a:cs typeface="Arial" pitchFamily="34" charset="0"/>
              <a:sym typeface="Symbol" pitchFamily="18" charset="2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5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79512" y="651372"/>
            <a:ext cx="2592289" cy="2921644"/>
            <a:chOff x="4669563" y="1794759"/>
            <a:chExt cx="4347575" cy="4785329"/>
          </a:xfrm>
        </p:grpSpPr>
        <p:pic>
          <p:nvPicPr>
            <p:cNvPr id="3" name="Picture 2" descr="T:\TGP\MAPS\papers\appeared_in_print\High-Tc PR\maps_construction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163" y="2435448"/>
              <a:ext cx="4254975" cy="4144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4669563" y="1794759"/>
              <a:ext cx="4190991" cy="432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pPr algn="ctr"/>
              <a:r>
                <a:rPr lang="en-US" altLang="en-US" sz="2000" dirty="0" smtClean="0">
                  <a:latin typeface="Trebuchet MS" panose="020B0603020202020204" pitchFamily="34" charset="0"/>
                </a:rPr>
                <a:t>MAPS spectrometer</a:t>
              </a:r>
              <a:endParaRPr lang="en-US" altLang="en-US" sz="2000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5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12" y="1150830"/>
            <a:ext cx="1115018" cy="220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68002" y="551192"/>
            <a:ext cx="2498924" cy="2640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ヒラギノ角ゴ Pro W3" charset="-128"/>
              </a:defRPr>
            </a:lvl9pPr>
          </a:lstStyle>
          <a:p>
            <a:pPr algn="ctr"/>
            <a:r>
              <a:rPr lang="en-US" altLang="en-US" sz="2000" dirty="0" smtClean="0">
                <a:latin typeface="Trebuchet MS" panose="020B0603020202020204" pitchFamily="34" charset="0"/>
              </a:rPr>
              <a:t>Horace software</a:t>
            </a:r>
            <a:endParaRPr lang="en-US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3829" y="1637596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0099"/>
                </a:solidFill>
              </a:rPr>
              <a:t>+</a:t>
            </a:r>
            <a:endParaRPr lang="en-GB" sz="4800" b="1" dirty="0">
              <a:solidFill>
                <a:srgbClr val="00009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2901" y="1392240"/>
            <a:ext cx="2298650" cy="1723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2120" y="1628800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0099"/>
                </a:solidFill>
              </a:rPr>
              <a:t>+</a:t>
            </a:r>
            <a:endParaRPr lang="en-GB" sz="4800" b="1" dirty="0">
              <a:solidFill>
                <a:srgbClr val="00009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678" y="4130156"/>
            <a:ext cx="3644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 smtClean="0">
                <a:solidFill>
                  <a:srgbClr val="000099"/>
                </a:solidFill>
              </a:rPr>
              <a:t>        </a:t>
            </a:r>
            <a:r>
              <a:rPr lang="en-GB" sz="1600" b="1" u="sng" dirty="0" err="1" smtClean="0">
                <a:solidFill>
                  <a:srgbClr val="000099"/>
                </a:solidFill>
              </a:rPr>
              <a:t>Ei</a:t>
            </a:r>
            <a:r>
              <a:rPr lang="en-GB" sz="1600" b="1" u="sng" dirty="0" smtClean="0">
                <a:solidFill>
                  <a:srgbClr val="000099"/>
                </a:solidFill>
              </a:rPr>
              <a:t>:    _</a:t>
            </a:r>
          </a:p>
          <a:p>
            <a:r>
              <a:rPr lang="en-GB" sz="1600" dirty="0" smtClean="0">
                <a:solidFill>
                  <a:srgbClr val="000099"/>
                </a:solidFill>
              </a:rPr>
              <a:t>  100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 smtClean="0">
              <a:solidFill>
                <a:srgbClr val="000099"/>
              </a:solidFill>
            </a:endParaRPr>
          </a:p>
          <a:p>
            <a:r>
              <a:rPr lang="en-GB" sz="1600" b="1" dirty="0" smtClean="0">
                <a:solidFill>
                  <a:srgbClr val="000099"/>
                </a:solidFill>
              </a:rPr>
              <a:t>  200 </a:t>
            </a:r>
            <a:r>
              <a:rPr lang="en-GB" sz="1600" b="1" dirty="0" err="1" smtClean="0">
                <a:solidFill>
                  <a:srgbClr val="000099"/>
                </a:solidFill>
              </a:rPr>
              <a:t>meV</a:t>
            </a:r>
            <a:endParaRPr lang="en-GB" sz="1600" b="1" dirty="0" smtClean="0">
              <a:solidFill>
                <a:srgbClr val="000099"/>
              </a:solidFill>
            </a:endParaRPr>
          </a:p>
          <a:p>
            <a:r>
              <a:rPr lang="en-GB" sz="1600" b="1" dirty="0" smtClean="0">
                <a:solidFill>
                  <a:srgbClr val="000099"/>
                </a:solidFill>
              </a:rPr>
              <a:t>  401 </a:t>
            </a:r>
            <a:r>
              <a:rPr lang="en-GB" sz="1600" b="1" dirty="0" err="1" smtClean="0">
                <a:solidFill>
                  <a:srgbClr val="000099"/>
                </a:solidFill>
              </a:rPr>
              <a:t>meV</a:t>
            </a:r>
            <a:endParaRPr lang="en-GB" sz="1600" b="1" dirty="0" smtClean="0">
              <a:solidFill>
                <a:srgbClr val="000099"/>
              </a:solidFill>
            </a:endParaRPr>
          </a:p>
          <a:p>
            <a:r>
              <a:rPr lang="en-GB" sz="1600" b="1" dirty="0" smtClean="0">
                <a:solidFill>
                  <a:srgbClr val="000099"/>
                </a:solidFill>
              </a:rPr>
              <a:t>  787 </a:t>
            </a:r>
            <a:r>
              <a:rPr lang="en-GB" sz="1600" b="1" dirty="0" err="1" smtClean="0">
                <a:solidFill>
                  <a:srgbClr val="000099"/>
                </a:solidFill>
              </a:rPr>
              <a:t>meV</a:t>
            </a:r>
            <a:endParaRPr lang="en-GB" sz="1600" b="1" dirty="0" smtClean="0">
              <a:solidFill>
                <a:srgbClr val="000099"/>
              </a:solidFill>
            </a:endParaRPr>
          </a:p>
          <a:p>
            <a:r>
              <a:rPr lang="en-GB" sz="1600" dirty="0" smtClean="0">
                <a:solidFill>
                  <a:srgbClr val="000099"/>
                </a:solidFill>
              </a:rPr>
              <a:t>1371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 smtClean="0">
              <a:solidFill>
                <a:srgbClr val="000099"/>
              </a:solidFill>
            </a:endParaRPr>
          </a:p>
          <a:p>
            <a:endParaRPr lang="en-GB" sz="1600" dirty="0">
              <a:solidFill>
                <a:srgbClr val="000099"/>
              </a:solidFill>
            </a:endParaRPr>
          </a:p>
          <a:p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 </a:t>
            </a:r>
            <a:r>
              <a:rPr lang="en-GB" sz="1600" dirty="0" smtClean="0">
                <a:solidFill>
                  <a:srgbClr val="000099"/>
                </a:solidFill>
              </a:rPr>
              <a:t>4%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E</a:t>
            </a:r>
            <a:r>
              <a:rPr lang="en-GB" sz="1600" dirty="0" smtClean="0">
                <a:solidFill>
                  <a:srgbClr val="000099"/>
                </a:solidFill>
              </a:rPr>
              <a:t>/E energy resolution</a:t>
            </a:r>
          </a:p>
          <a:p>
            <a:endParaRPr lang="en-GB" sz="1600" dirty="0">
              <a:solidFill>
                <a:srgbClr val="000099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79512" y="71510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6528" y="784409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6600"/>
                </a:solidFill>
              </a:rPr>
              <a:t>http://horace.isis.rl.ac.uk/Main_Page</a:t>
            </a:r>
          </a:p>
        </p:txBody>
      </p:sp>
    </p:spTree>
    <p:extLst>
      <p:ext uri="{BB962C8B-B14F-4D97-AF65-F5344CB8AC3E}">
        <p14:creationId xmlns:p14="http://schemas.microsoft.com/office/powerpoint/2010/main" val="37322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827463"/>
            <a:ext cx="3119437" cy="233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1319213"/>
            <a:ext cx="3486150" cy="261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4762500" cy="49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 rot="2667357">
            <a:off x="6572250" y="2038350"/>
            <a:ext cx="1804988" cy="77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 flipH="1">
            <a:off x="7596188" y="2708275"/>
            <a:ext cx="522287" cy="15144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3850" y="764704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800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24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3863975"/>
            <a:ext cx="3117850" cy="233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1319213"/>
            <a:ext cx="3486150" cy="261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4762500" cy="49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2667357">
            <a:off x="6572250" y="2038350"/>
            <a:ext cx="1804988" cy="77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 flipH="1">
            <a:off x="7596188" y="2708275"/>
            <a:ext cx="522287" cy="15144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850" y="764704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787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698" y="-27384"/>
            <a:ext cx="4683050" cy="3501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3" y="3473624"/>
            <a:ext cx="4527039" cy="3384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260648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400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3414623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200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218680" cy="374402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 overview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3563888" y="980728"/>
            <a:ext cx="6985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[100]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436096" y="980728"/>
            <a:ext cx="68050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110</a:t>
            </a:r>
            <a:r>
              <a:rPr lang="en-GB" altLang="en-US" sz="1800" dirty="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343417" y="980728"/>
            <a:ext cx="66338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[</a:t>
            </a:r>
            <a:r>
              <a:rPr lang="en-GB" altLang="en-US" sz="1800" dirty="0" smtClean="0">
                <a:latin typeface="Arial" panose="020B0604020202020204" pitchFamily="34" charset="0"/>
              </a:rPr>
              <a:t>111]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  <p:pic>
        <p:nvPicPr>
          <p:cNvPr id="7" name="Picture 8" descr="T:\experiments\fe\Pix\bcc_bz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35575"/>
            <a:ext cx="2160240" cy="21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59832" y="4535575"/>
            <a:ext cx="5760640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No obvious fall-off in intensity as go through 100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No dramatic broadening along [100] above c. 100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endParaRPr lang="en-GB" sz="1600" dirty="0" smtClean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No gap at c. 200 </a:t>
            </a:r>
            <a:r>
              <a:rPr lang="en-GB" sz="1600" dirty="0" err="1" smtClean="0">
                <a:solidFill>
                  <a:srgbClr val="000099"/>
                </a:solidFill>
              </a:rPr>
              <a:t>meV</a:t>
            </a:r>
            <a:r>
              <a:rPr lang="en-GB" sz="1600" dirty="0" smtClean="0">
                <a:solidFill>
                  <a:srgbClr val="000099"/>
                </a:solidFill>
              </a:rPr>
              <a:t> along [100]</a:t>
            </a:r>
            <a:endParaRPr lang="en-GB" sz="16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6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issmallbotto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2708920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09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Experiment: 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ow energies</a:t>
            </a: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744" y="4172417"/>
            <a:ext cx="8119714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Heisenberg </a:t>
            </a:r>
            <a:r>
              <a:rPr lang="en-GB" sz="1600" dirty="0" err="1" smtClean="0">
                <a:solidFill>
                  <a:srgbClr val="000099"/>
                </a:solidFill>
              </a:rPr>
              <a:t>ferromagnet</a:t>
            </a:r>
            <a:r>
              <a:rPr lang="en-GB" sz="1600" dirty="0" smtClean="0">
                <a:solidFill>
                  <a:srgbClr val="000099"/>
                </a:solidFill>
              </a:rPr>
              <a:t> dispersion relation</a:t>
            </a:r>
            <a:endParaRPr lang="en-GB" sz="1600" dirty="0">
              <a:solidFill>
                <a:srgbClr val="000099"/>
              </a:solidFill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Allow for damped simple harmonic oscillator inverse lifetime </a:t>
            </a:r>
            <a:r>
              <a:rPr lang="en-GB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</a:t>
            </a:r>
            <a:r>
              <a:rPr lang="en-GB" sz="1600" dirty="0" smtClean="0">
                <a:solidFill>
                  <a:srgbClr val="000099"/>
                </a:solidFill>
              </a:rPr>
              <a:t>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Least-squares fit with full 4D resolution function convolution</a:t>
            </a:r>
            <a:endParaRPr lang="en-GB" sz="1600" dirty="0">
              <a:solidFill>
                <a:srgbClr val="000099"/>
              </a:solidFill>
            </a:endParaRPr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/>
          </p:nvPr>
        </p:nvGraphicFramePr>
        <p:xfrm>
          <a:off x="4395788" y="4173538"/>
          <a:ext cx="37766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3" imgW="2603160" imgH="241200" progId="Equation.DSMT4">
                  <p:embed/>
                </p:oleObj>
              </mc:Choice>
              <mc:Fallback>
                <p:oleObj name="Equation" r:id="rId3" imgW="2603160" imgH="241200" progId="Equation.DSMT4">
                  <p:embed/>
                  <p:pic>
                    <p:nvPicPr>
                      <p:cNvPr id="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5788" y="4173538"/>
                        <a:ext cx="37766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52465" y="820223"/>
            <a:ext cx="23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Energy scale: </a:t>
            </a:r>
            <a:r>
              <a:rPr lang="en-GB" dirty="0" err="1" smtClean="0"/>
              <a:t>JS</a:t>
            </a:r>
            <a:r>
              <a:rPr lang="en-GB" baseline="-25000" dirty="0" err="1" smtClean="0"/>
              <a:t>eff</a:t>
            </a:r>
            <a:endParaRPr lang="en-GB" baseline="-25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96714" y="1149388"/>
            <a:ext cx="3247091" cy="2427498"/>
            <a:chOff x="2115729" y="785478"/>
            <a:chExt cx="3247091" cy="242749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5729" y="785478"/>
              <a:ext cx="3247091" cy="2427498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3018526" y="1700808"/>
              <a:ext cx="1296144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178" y="1189040"/>
            <a:ext cx="3092554" cy="23119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664" y="1189040"/>
            <a:ext cx="3024336" cy="2260968"/>
          </a:xfrm>
          <a:prstGeom prst="rect">
            <a:avLst/>
          </a:prstGeom>
        </p:spPr>
      </p:pic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7537490" y="2420888"/>
            <a:ext cx="1269919" cy="52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--</a:t>
            </a:r>
            <a:r>
              <a:rPr lang="en-GB" altLang="en-US" sz="1400" dirty="0">
                <a:latin typeface="Arial" panose="020B0604020202020204" pitchFamily="34" charset="0"/>
              </a:rPr>
              <a:t>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400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0000FF"/>
                </a:solidFill>
                <a:latin typeface="Arial" panose="020B0604020202020204" pitchFamily="34" charset="0"/>
              </a:rPr>
              <a:t>--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200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9664" y="1189040"/>
            <a:ext cx="3024336" cy="231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7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Experiment: 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ow energies</a:t>
            </a: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731373"/>
              </p:ext>
            </p:extLst>
          </p:nvPr>
        </p:nvGraphicFramePr>
        <p:xfrm>
          <a:off x="5251605" y="2276872"/>
          <a:ext cx="37766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Equation" r:id="rId3" imgW="2603160" imgH="241200" progId="Equation.DSMT4">
                  <p:embed/>
                </p:oleObj>
              </mc:Choice>
              <mc:Fallback>
                <p:oleObj name="Equation" r:id="rId3" imgW="2603160" imgH="241200" progId="Equation.DSMT4">
                  <p:embed/>
                  <p:pic>
                    <p:nvPicPr>
                      <p:cNvPr id="174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1605" y="2276872"/>
                        <a:ext cx="37766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6714" y="4538104"/>
            <a:ext cx="43564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JSeff</a:t>
            </a:r>
            <a:r>
              <a:rPr lang="en-GB" dirty="0" smtClean="0"/>
              <a:t> = 25 </a:t>
            </a:r>
            <a:r>
              <a:rPr lang="en-GB" dirty="0" err="1" smtClean="0"/>
              <a:t>meV</a:t>
            </a:r>
            <a:r>
              <a:rPr lang="en-GB" dirty="0" smtClean="0"/>
              <a:t>  </a:t>
            </a:r>
            <a:r>
              <a:rPr lang="en-GB" dirty="0" smtClean="0">
                <a:sym typeface="Wingdings" panose="05000000000000000000" pitchFamily="2" charset="2"/>
              </a:rPr>
              <a:t> </a:t>
            </a:r>
            <a:r>
              <a:rPr lang="en-GB" dirty="0" smtClean="0"/>
              <a:t>D = 205 </a:t>
            </a:r>
            <a:r>
              <a:rPr lang="en-GB" dirty="0" err="1" smtClean="0"/>
              <a:t>meV</a:t>
            </a:r>
            <a:r>
              <a:rPr lang="en-GB" dirty="0" smtClean="0"/>
              <a:t> Å</a:t>
            </a:r>
            <a:r>
              <a:rPr lang="en-GB" baseline="30000" dirty="0" smtClean="0"/>
              <a:t>2</a:t>
            </a:r>
            <a:endParaRPr lang="en-GB" baseline="30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40" y="817060"/>
            <a:ext cx="4691981" cy="3507685"/>
          </a:xfrm>
          <a:prstGeom prst="rect">
            <a:avLst/>
          </a:prstGeom>
        </p:spPr>
      </p:pic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093699" y="5009242"/>
            <a:ext cx="540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H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A.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Mook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&amp; R.M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Nicklow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;  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7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336 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1973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(</a:t>
            </a:r>
            <a:r>
              <a:rPr lang="en-GB" altLang="en-US" sz="1400" baseline="30000" dirty="0" smtClean="0">
                <a:solidFill>
                  <a:srgbClr val="006600"/>
                </a:solidFill>
                <a:latin typeface="Arial" panose="020B0604020202020204" pitchFamily="34" charset="0"/>
              </a:rPr>
              <a:t>54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Fe+4at%Si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1907704" y="1322324"/>
            <a:ext cx="1269919" cy="52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--</a:t>
            </a:r>
            <a:r>
              <a:rPr lang="en-GB" altLang="en-US" sz="1400" dirty="0">
                <a:latin typeface="Arial" panose="020B0604020202020204" pitchFamily="34" charset="0"/>
              </a:rPr>
              <a:t>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400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0000FF"/>
                </a:solidFill>
                <a:latin typeface="Arial" panose="020B0604020202020204" pitchFamily="34" charset="0"/>
              </a:rPr>
              <a:t>-- </a:t>
            </a:r>
            <a:r>
              <a:rPr lang="en-GB" altLang="en-US" sz="1400" dirty="0" err="1">
                <a:latin typeface="Arial" panose="020B0604020202020204" pitchFamily="34" charset="0"/>
              </a:rPr>
              <a:t>Ei</a:t>
            </a:r>
            <a:r>
              <a:rPr lang="en-GB" altLang="en-US" sz="1400" dirty="0">
                <a:latin typeface="Arial" panose="020B0604020202020204" pitchFamily="34" charset="0"/>
              </a:rPr>
              <a:t> 200 </a:t>
            </a:r>
            <a:r>
              <a:rPr lang="en-GB" altLang="en-US" sz="1400" dirty="0" err="1" smtClean="0">
                <a:latin typeface="Arial" panose="020B0604020202020204" pitchFamily="34" charset="0"/>
              </a:rPr>
              <a:t>meV</a:t>
            </a:r>
            <a:endParaRPr lang="en-GB" altLang="en-US" sz="1400" dirty="0"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14634" y="628162"/>
            <a:ext cx="23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Energy scale: </a:t>
            </a:r>
            <a:r>
              <a:rPr lang="en-GB" dirty="0" err="1" smtClean="0"/>
              <a:t>JS</a:t>
            </a:r>
            <a:r>
              <a:rPr lang="en-GB" baseline="-25000" dirty="0" err="1" smtClean="0"/>
              <a:t>eff</a:t>
            </a:r>
            <a:endParaRPr lang="en-GB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2496410" y="4974150"/>
            <a:ext cx="4356414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dirty="0" smtClean="0"/>
              <a:t>260 </a:t>
            </a:r>
            <a:r>
              <a:rPr lang="en-GB" dirty="0" err="1"/>
              <a:t>meV</a:t>
            </a:r>
            <a:r>
              <a:rPr lang="en-GB" dirty="0"/>
              <a:t> Å</a:t>
            </a:r>
            <a:r>
              <a:rPr lang="en-GB" baseline="30000" dirty="0"/>
              <a:t>2</a:t>
            </a:r>
          </a:p>
          <a:p>
            <a:pPr>
              <a:spcAft>
                <a:spcPts val="1000"/>
              </a:spcAft>
            </a:pPr>
            <a:r>
              <a:rPr lang="en-GB" dirty="0" smtClean="0"/>
              <a:t>205 </a:t>
            </a:r>
            <a:r>
              <a:rPr lang="en-GB" dirty="0" err="1"/>
              <a:t>meV</a:t>
            </a:r>
            <a:r>
              <a:rPr lang="en-GB" dirty="0"/>
              <a:t> Å</a:t>
            </a:r>
            <a:r>
              <a:rPr lang="en-GB" baseline="30000" dirty="0"/>
              <a:t>2</a:t>
            </a:r>
          </a:p>
          <a:p>
            <a:endParaRPr lang="en-GB" dirty="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068011" y="5410067"/>
            <a:ext cx="403244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J.W. Lynn ; 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11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208 (1975) (</a:t>
            </a:r>
            <a:r>
              <a:rPr lang="en-GB" altLang="en-US" sz="1400" baseline="30000" dirty="0" smtClean="0">
                <a:solidFill>
                  <a:srgbClr val="006600"/>
                </a:solidFill>
                <a:latin typeface="Arial" panose="020B0604020202020204" pitchFamily="34" charset="0"/>
              </a:rPr>
              <a:t>54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Fe+10at%Si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86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180520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200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215"/>
          <a:stretch/>
        </p:blipFill>
        <p:spPr>
          <a:xfrm>
            <a:off x="153268" y="469792"/>
            <a:ext cx="4359600" cy="3121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762"/>
          <a:stretch/>
        </p:blipFill>
        <p:spPr>
          <a:xfrm>
            <a:off x="4463988" y="549852"/>
            <a:ext cx="4359600" cy="3103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994"/>
          <a:stretch/>
        </p:blipFill>
        <p:spPr>
          <a:xfrm>
            <a:off x="104388" y="3717032"/>
            <a:ext cx="4359600" cy="3096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5419"/>
          <a:stretch/>
        </p:blipFill>
        <p:spPr>
          <a:xfrm>
            <a:off x="4512868" y="3717032"/>
            <a:ext cx="4359600" cy="30825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3073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66296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=70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390926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=90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220072" y="3909262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=110 </a:t>
            </a:r>
            <a:r>
              <a:rPr lang="en-GB" dirty="0" err="1" smtClean="0"/>
              <a:t>meV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931" y="637898"/>
            <a:ext cx="5099978" cy="3206194"/>
            <a:chOff x="5931" y="637898"/>
            <a:chExt cx="5099978" cy="3206194"/>
          </a:xfrm>
        </p:grpSpPr>
        <p:grpSp>
          <p:nvGrpSpPr>
            <p:cNvPr id="16" name="Group 15"/>
            <p:cNvGrpSpPr/>
            <p:nvPr/>
          </p:nvGrpSpPr>
          <p:grpSpPr>
            <a:xfrm>
              <a:off x="5931" y="637898"/>
              <a:ext cx="5099978" cy="3206194"/>
              <a:chOff x="5931" y="637898"/>
              <a:chExt cx="5099978" cy="320619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/>
              <a:srcRect l="5453" r="7307"/>
              <a:stretch/>
            </p:blipFill>
            <p:spPr>
              <a:xfrm>
                <a:off x="265525" y="881286"/>
                <a:ext cx="4840384" cy="296280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16200000">
                <a:off x="-700084" y="1830760"/>
                <a:ext cx="171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 smtClean="0"/>
                  <a:t>Effective spin </a:t>
                </a:r>
                <a:r>
                  <a:rPr lang="en-GB" sz="1400" dirty="0" err="1" smtClean="0"/>
                  <a:t>S</a:t>
                </a:r>
                <a:r>
                  <a:rPr lang="en-GB" sz="1400" baseline="-25000" dirty="0" err="1" smtClean="0"/>
                  <a:t>eff</a:t>
                </a:r>
                <a:endParaRPr lang="en-GB" sz="1400" baseline="-250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151620" y="637898"/>
                <a:ext cx="34769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Effective spin for intensity, </a:t>
                </a:r>
                <a:r>
                  <a:rPr lang="en-GB" dirty="0" err="1" smtClean="0"/>
                  <a:t>S</a:t>
                </a:r>
                <a:r>
                  <a:rPr lang="en-GB" baseline="-25000" dirty="0" err="1" smtClean="0"/>
                  <a:t>eff</a:t>
                </a:r>
                <a:endParaRPr lang="en-GB" baseline="-25000" dirty="0"/>
              </a:p>
            </p:txBody>
          </p:sp>
        </p:grpSp>
        <p:pic>
          <p:nvPicPr>
            <p:cNvPr id="33" name="Picture 2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88" t="35072" r="9735" b="52186"/>
            <a:stretch/>
          </p:blipFill>
          <p:spPr bwMode="auto">
            <a:xfrm>
              <a:off x="867293" y="1255326"/>
              <a:ext cx="792088" cy="549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</a:t>
            </a: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low energies</a:t>
            </a:r>
            <a:endParaRPr lang="en-GB" sz="28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09" y="745802"/>
            <a:ext cx="3944937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0" y="2348880"/>
            <a:ext cx="6281066" cy="4417830"/>
            <a:chOff x="0" y="2348880"/>
            <a:chExt cx="6281066" cy="4417830"/>
          </a:xfrm>
        </p:grpSpPr>
        <p:sp>
          <p:nvSpPr>
            <p:cNvPr id="4" name="TextBox 3"/>
            <p:cNvSpPr txBox="1"/>
            <p:nvPr/>
          </p:nvSpPr>
          <p:spPr>
            <a:xfrm>
              <a:off x="1547664" y="3539702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Energy transfer (</a:t>
              </a:r>
              <a:r>
                <a:rPr lang="en-GB" sz="1400" dirty="0" err="1" smtClean="0"/>
                <a:t>meV</a:t>
              </a:r>
              <a:r>
                <a:rPr lang="en-GB" sz="1400" dirty="0" smtClean="0"/>
                <a:t>)</a:t>
              </a:r>
              <a:endParaRPr lang="en-GB" sz="14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990652"/>
              <a:ext cx="6281066" cy="2776058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H="1" flipV="1">
              <a:off x="2252605" y="2805001"/>
              <a:ext cx="1167269" cy="11856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2843808" y="2743647"/>
              <a:ext cx="2531434" cy="12470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2267744" y="2410233"/>
              <a:ext cx="0" cy="3947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843808" y="2348880"/>
              <a:ext cx="0" cy="3947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1108531" y="2805001"/>
              <a:ext cx="89882" cy="118565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436096" y="4298429"/>
            <a:ext cx="38558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H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A.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Mook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&amp; R.M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Nicklow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;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7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336 1973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701399" y="704495"/>
            <a:ext cx="4359600" cy="3372577"/>
            <a:chOff x="4701399" y="704495"/>
            <a:chExt cx="4359600" cy="337257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/>
            <a:srcRect t="5419"/>
            <a:stretch/>
          </p:blipFill>
          <p:spPr>
            <a:xfrm>
              <a:off x="4701399" y="704495"/>
              <a:ext cx="4359600" cy="308256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131839" y="726374"/>
              <a:ext cx="435803" cy="23231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4860032" y="3049533"/>
              <a:ext cx="2271807" cy="1027539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6084168" y="3049533"/>
              <a:ext cx="1478423" cy="1027539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27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277" y="4353757"/>
            <a:ext cx="1080120" cy="540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547664" y="3539702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Energy transfer (</a:t>
            </a:r>
            <a:r>
              <a:rPr lang="en-GB" sz="1400" dirty="0" err="1" smtClean="0"/>
              <a:t>meV</a:t>
            </a:r>
            <a:r>
              <a:rPr lang="en-GB" sz="1400" dirty="0" smtClean="0"/>
              <a:t>)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547664" y="624879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Energy transfer (</a:t>
            </a:r>
            <a:r>
              <a:rPr lang="en-GB" sz="1400" dirty="0" err="1" smtClean="0"/>
              <a:t>meV</a:t>
            </a:r>
            <a:r>
              <a:rPr lang="en-GB" sz="1400" dirty="0" smtClean="0"/>
              <a:t>)</a:t>
            </a:r>
            <a:endParaRPr lang="en-GB" sz="1400" dirty="0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</a:t>
            </a: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low energies</a:t>
            </a:r>
            <a:endParaRPr lang="en-GB" sz="28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31" y="637898"/>
            <a:ext cx="5099978" cy="3206194"/>
            <a:chOff x="5931" y="637898"/>
            <a:chExt cx="5099978" cy="3206194"/>
          </a:xfrm>
        </p:grpSpPr>
        <p:grpSp>
          <p:nvGrpSpPr>
            <p:cNvPr id="31" name="Group 30"/>
            <p:cNvGrpSpPr/>
            <p:nvPr/>
          </p:nvGrpSpPr>
          <p:grpSpPr>
            <a:xfrm>
              <a:off x="5931" y="637898"/>
              <a:ext cx="5099978" cy="3206194"/>
              <a:chOff x="5931" y="637898"/>
              <a:chExt cx="5099978" cy="3206194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/>
              <a:srcRect l="5453" r="7307"/>
              <a:stretch/>
            </p:blipFill>
            <p:spPr>
              <a:xfrm>
                <a:off x="265525" y="881286"/>
                <a:ext cx="4840384" cy="2962806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 rot="16200000">
                <a:off x="-700084" y="1830760"/>
                <a:ext cx="1719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 smtClean="0"/>
                  <a:t>Effective spin </a:t>
                </a:r>
                <a:r>
                  <a:rPr lang="en-GB" sz="1400" dirty="0" err="1" smtClean="0"/>
                  <a:t>S</a:t>
                </a:r>
                <a:r>
                  <a:rPr lang="en-GB" sz="1400" baseline="-25000" dirty="0" err="1" smtClean="0"/>
                  <a:t>eff</a:t>
                </a:r>
                <a:endParaRPr lang="en-GB" sz="1400" baseline="-250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51620" y="637898"/>
                <a:ext cx="34769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Effective spin for intensity, </a:t>
                </a:r>
                <a:r>
                  <a:rPr lang="en-GB" dirty="0" err="1" smtClean="0"/>
                  <a:t>S</a:t>
                </a:r>
                <a:r>
                  <a:rPr lang="en-GB" baseline="-25000" dirty="0" err="1" smtClean="0"/>
                  <a:t>eff</a:t>
                </a:r>
                <a:endParaRPr lang="en-GB" baseline="-25000" dirty="0"/>
              </a:p>
            </p:txBody>
          </p:sp>
        </p:grpSp>
        <p:pic>
          <p:nvPicPr>
            <p:cNvPr id="35" name="Picture 2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88" t="35072" r="9735" b="52186"/>
            <a:stretch/>
          </p:blipFill>
          <p:spPr bwMode="auto">
            <a:xfrm>
              <a:off x="867293" y="1255326"/>
              <a:ext cx="792088" cy="549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5931" y="3904640"/>
            <a:ext cx="5060306" cy="2963556"/>
            <a:chOff x="45603" y="3683717"/>
            <a:chExt cx="5060306" cy="2963556"/>
          </a:xfrm>
        </p:grpSpPr>
        <p:sp>
          <p:nvSpPr>
            <p:cNvPr id="24" name="TextBox 23"/>
            <p:cNvSpPr txBox="1"/>
            <p:nvPr/>
          </p:nvSpPr>
          <p:spPr>
            <a:xfrm rot="16200000">
              <a:off x="-812416" y="4702112"/>
              <a:ext cx="2023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Inverse lifetime (</a:t>
              </a:r>
              <a:r>
                <a:rPr lang="en-GB" sz="1400" dirty="0" err="1" smtClean="0"/>
                <a:t>meV</a:t>
              </a:r>
              <a:r>
                <a:rPr lang="en-GB" sz="1400" dirty="0" smtClean="0"/>
                <a:t>)</a:t>
              </a:r>
              <a:endParaRPr lang="en-GB" sz="1400" baseline="-250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/>
            <a:srcRect l="6488" r="7878"/>
            <a:stretch/>
          </p:blipFill>
          <p:spPr>
            <a:xfrm>
              <a:off x="353380" y="3683717"/>
              <a:ext cx="4752529" cy="2963556"/>
            </a:xfrm>
            <a:prstGeom prst="rect">
              <a:avLst/>
            </a:prstGeom>
          </p:spPr>
        </p:pic>
        <p:pic>
          <p:nvPicPr>
            <p:cNvPr id="36" name="Picture 2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88" t="35072" r="9735" b="52186"/>
            <a:stretch/>
          </p:blipFill>
          <p:spPr bwMode="auto">
            <a:xfrm>
              <a:off x="867293" y="4229815"/>
              <a:ext cx="792088" cy="549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1151620" y="37698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Damping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05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5863381" cy="422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47664" y="148478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=100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</a:t>
            </a:r>
            <a:r>
              <a:rPr lang="en-GB" sz="2800" b="1" kern="0" dirty="0">
                <a:solidFill>
                  <a:srgbClr val="666699"/>
                </a:solidFill>
                <a:latin typeface="Arial" pitchFamily="34" charset="0"/>
                <a:cs typeface="Arial" pitchFamily="34" charset="0"/>
              </a:rPr>
              <a:t>data at low energies</a:t>
            </a:r>
            <a:endParaRPr lang="en-GB" sz="28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69269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Sensitivity to inverse lifetime: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11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80160"/>
            <a:ext cx="8218680" cy="374402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 at high energies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4692481" y="1907236"/>
            <a:ext cx="1611945" cy="229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68397" y="4543738"/>
            <a:ext cx="38157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D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McKenzie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Paul et al., PRB </a:t>
            </a:r>
            <a:r>
              <a:rPr lang="en-GB" altLang="en-US" sz="1400" b="1" dirty="0">
                <a:solidFill>
                  <a:srgbClr val="006600"/>
                </a:solidFill>
                <a:latin typeface="Arial" panose="020B0604020202020204" pitchFamily="34" charset="0"/>
              </a:rPr>
              <a:t>38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580 (1988)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2"/>
          <a:stretch/>
        </p:blipFill>
        <p:spPr bwMode="auto">
          <a:xfrm>
            <a:off x="6423765" y="760112"/>
            <a:ext cx="2808312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32040" y="2018453"/>
            <a:ext cx="1191053" cy="2072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361646" y="1995531"/>
            <a:ext cx="1191053" cy="2072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123093" y="820738"/>
            <a:ext cx="825171" cy="119771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31400" y="4091093"/>
            <a:ext cx="74485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980728"/>
            <a:ext cx="7403316" cy="513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Introduction</a:t>
            </a:r>
          </a:p>
          <a:p>
            <a:pPr>
              <a:lnSpc>
                <a:spcPct val="120000"/>
              </a:lnSpc>
              <a:spcAft>
                <a:spcPts val="14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Experimental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Overview of experiment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Lower energy results</a:t>
            </a:r>
          </a:p>
          <a:p>
            <a:pPr marL="800100" lvl="1" indent="-3429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99"/>
                </a:solidFill>
              </a:rPr>
              <a:t>	</a:t>
            </a:r>
            <a:r>
              <a:rPr lang="en-GB" sz="2400" dirty="0" smtClean="0">
                <a:solidFill>
                  <a:srgbClr val="000099"/>
                </a:solidFill>
              </a:rPr>
              <a:t>High energy</a:t>
            </a:r>
          </a:p>
          <a:p>
            <a:pPr>
              <a:lnSpc>
                <a:spcPct val="120000"/>
              </a:lnSpc>
              <a:spcBef>
                <a:spcPts val="2000"/>
              </a:spcBef>
              <a:spcAft>
                <a:spcPts val="2800"/>
              </a:spcAft>
            </a:pPr>
            <a:r>
              <a:rPr lang="en-GB" sz="2800" dirty="0" smtClean="0">
                <a:solidFill>
                  <a:srgbClr val="000099"/>
                </a:solidFill>
              </a:rPr>
              <a:t>TD-DFT calculations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496" y="368660"/>
            <a:ext cx="8280920" cy="42124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Calculations: Time-dependent DFT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6" y="1736759"/>
            <a:ext cx="6626225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6714" y="1321656"/>
            <a:ext cx="367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b="1" dirty="0" smtClean="0">
                <a:solidFill>
                  <a:srgbClr val="000099"/>
                </a:solidFill>
              </a:rPr>
              <a:t>Non-interacting susceptibility: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6714" y="3501008"/>
            <a:ext cx="8859927" cy="1340166"/>
            <a:chOff x="104561" y="3477694"/>
            <a:chExt cx="8859927" cy="1340166"/>
          </a:xfrm>
        </p:grpSpPr>
        <p:pic>
          <p:nvPicPr>
            <p:cNvPr id="6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05" y="4081260"/>
              <a:ext cx="69977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4561" y="3477694"/>
              <a:ext cx="8859927" cy="71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GB" sz="1600" b="1" dirty="0" smtClean="0">
                  <a:solidFill>
                    <a:srgbClr val="000099"/>
                  </a:solidFill>
                </a:rPr>
                <a:t>Self-consistency requirement: </a:t>
              </a:r>
            </a:p>
            <a:p>
              <a:pPr>
                <a:spcAft>
                  <a:spcPts val="1000"/>
                </a:spcAft>
              </a:pPr>
              <a:r>
                <a:rPr lang="en-GB" sz="1600" dirty="0" smtClean="0">
                  <a:solidFill>
                    <a:srgbClr val="000099"/>
                  </a:solidFill>
                </a:rPr>
                <a:t>induced charge and magnetisation density modifies exchange-correlation potential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4561" y="945538"/>
            <a:ext cx="8267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Time dependent density functional theory: in principle exact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66943" y="1736759"/>
            <a:ext cx="3963382" cy="7397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94075" y="4665579"/>
            <a:ext cx="7056784" cy="1954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Exact linear response with functional derivative of exchange-correlation potential  w.r.t. density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99"/>
                </a:solidFill>
              </a:rPr>
              <a:t>Looks like </a:t>
            </a:r>
            <a:r>
              <a:rPr lang="en-GB" sz="1600" dirty="0" smtClean="0">
                <a:solidFill>
                  <a:srgbClr val="000099"/>
                </a:solidFill>
              </a:rPr>
              <a:t>RPA, </a:t>
            </a:r>
            <a:r>
              <a:rPr lang="en-GB" sz="1600" dirty="0">
                <a:solidFill>
                  <a:srgbClr val="000099"/>
                </a:solidFill>
              </a:rPr>
              <a:t>but there the approximations are ad </a:t>
            </a:r>
            <a:r>
              <a:rPr lang="en-GB" sz="1600" dirty="0" smtClean="0">
                <a:solidFill>
                  <a:srgbClr val="000099"/>
                </a:solidFill>
              </a:rPr>
              <a:t>hoc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Approximations to make tractable (‘KKR all electron’, ‘Atomic Sphere Approximation’, imaginary time with analytic continuation,,,)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BUT time-consuming, &amp; expected to fail for e.g. </a:t>
            </a:r>
            <a:r>
              <a:rPr lang="en-GB" sz="1600" dirty="0" err="1" smtClean="0">
                <a:solidFill>
                  <a:srgbClr val="000099"/>
                </a:solidFill>
              </a:rPr>
              <a:t>cuprates</a:t>
            </a:r>
            <a:endParaRPr lang="en-GB" sz="1600" dirty="0" smtClean="0">
              <a:solidFill>
                <a:srgbClr val="000099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082737"/>
              </p:ext>
            </p:extLst>
          </p:nvPr>
        </p:nvGraphicFramePr>
        <p:xfrm>
          <a:off x="6529263" y="4976689"/>
          <a:ext cx="24352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Equation" r:id="rId6" imgW="1434960" imgH="431640" progId="Equation.DSMT4">
                  <p:embed/>
                </p:oleObj>
              </mc:Choice>
              <mc:Fallback>
                <p:oleObj name="Equation" r:id="rId6" imgW="1434960" imgH="431640" progId="Equation.DSMT4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263" y="4976689"/>
                        <a:ext cx="2435225" cy="731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99592" y="609234"/>
            <a:ext cx="78285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Orig. U. Halle;    P.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Buczek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; 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84 1744418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(2011) ;  </a:t>
            </a:r>
            <a:r>
              <a:rPr lang="en-GB" altLang="en-US" sz="1400" dirty="0" err="1" smtClean="0">
                <a:solidFill>
                  <a:srgbClr val="006600"/>
                </a:solidFill>
                <a:latin typeface="Arial" panose="020B0604020202020204" pitchFamily="34" charset="0"/>
              </a:rPr>
              <a:t>M.Lueders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re-implemented </a:t>
            </a:r>
            <a:endParaRPr lang="en-GB" altLang="en-US" sz="1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Calculations: QSGW (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Questaal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)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450" y="1689408"/>
            <a:ext cx="877146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Many body technique (Quasiparticle self-consistent GW approximation: QSGW)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Effective single particle Hamiltonian based on self-consistent perturbation theory (</a:t>
            </a:r>
            <a:r>
              <a:rPr lang="en-GB" sz="1600" dirty="0" err="1" smtClean="0">
                <a:solidFill>
                  <a:srgbClr val="000099"/>
                </a:solidFill>
              </a:rPr>
              <a:t>cf</a:t>
            </a:r>
            <a:r>
              <a:rPr lang="en-GB" sz="1600" dirty="0" smtClean="0">
                <a:solidFill>
                  <a:srgbClr val="000099"/>
                </a:solidFill>
              </a:rPr>
              <a:t> DFT)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Use DFT band structure + ‘rigid spin approximation’  to compute interacting susceptibility</a:t>
            </a: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449" y="2973698"/>
            <a:ext cx="8267411" cy="114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Essentially indistinguishable results </a:t>
            </a:r>
            <a:r>
              <a:rPr lang="en-GB" sz="1600" dirty="0" err="1" smtClean="0">
                <a:solidFill>
                  <a:srgbClr val="000099"/>
                </a:solidFill>
              </a:rPr>
              <a:t>cf</a:t>
            </a:r>
            <a:r>
              <a:rPr lang="en-GB" sz="1600" dirty="0" smtClean="0">
                <a:solidFill>
                  <a:srgbClr val="000099"/>
                </a:solidFill>
              </a:rPr>
              <a:t> TD-DFT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Fast: x 100 faster for Fe </a:t>
            </a:r>
            <a:r>
              <a:rPr lang="en-GB" sz="1600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full 4D </a:t>
            </a:r>
            <a:r>
              <a:rPr lang="en-GB" sz="1600" dirty="0" smtClean="0">
                <a:solidFill>
                  <a:srgbClr val="000099"/>
                </a:solidFill>
              </a:rPr>
              <a:t>susceptibility </a:t>
            </a:r>
            <a:r>
              <a:rPr lang="en-GB" sz="20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(</a:t>
            </a:r>
            <a:r>
              <a:rPr lang="en-GB" sz="16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q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,)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4095290"/>
            <a:ext cx="5661294" cy="18671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b="1" dirty="0" smtClean="0">
                <a:solidFill>
                  <a:srgbClr val="000099"/>
                </a:solidFill>
              </a:rPr>
              <a:t>Goal: 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benchmark calculation approaches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Provide ‘user service’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Interface with data analysis programs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06363"/>
            <a:ext cx="3267099" cy="1214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291" y="739528"/>
            <a:ext cx="475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6600"/>
                </a:solidFill>
              </a:rPr>
              <a:t>M. van </a:t>
            </a:r>
            <a:r>
              <a:rPr lang="en-GB" sz="1400" dirty="0" err="1" smtClean="0">
                <a:solidFill>
                  <a:srgbClr val="006600"/>
                </a:solidFill>
              </a:rPr>
              <a:t>Schilfgaarde</a:t>
            </a:r>
            <a:r>
              <a:rPr lang="en-GB" sz="1400" dirty="0" smtClean="0">
                <a:solidFill>
                  <a:srgbClr val="006600"/>
                </a:solidFill>
              </a:rPr>
              <a:t>           https</a:t>
            </a:r>
            <a:r>
              <a:rPr lang="en-GB" sz="1400" dirty="0">
                <a:solidFill>
                  <a:srgbClr val="006600"/>
                </a:solidFill>
              </a:rPr>
              <a:t>://www.questaal.org/</a:t>
            </a:r>
          </a:p>
        </p:txBody>
      </p:sp>
    </p:spTree>
    <p:extLst>
      <p:ext uri="{BB962C8B-B14F-4D97-AF65-F5344CB8AC3E}">
        <p14:creationId xmlns:p14="http://schemas.microsoft.com/office/powerpoint/2010/main" val="39176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-19576"/>
            <a:ext cx="6747336" cy="68853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24" y="-163627"/>
            <a:ext cx="6768752" cy="7029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763688" y="3717032"/>
            <a:ext cx="561662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GB" sz="3200" dirty="0" smtClean="0"/>
              <a:t>Toby Perring	Alex Buts</a:t>
            </a:r>
          </a:p>
          <a:p>
            <a:pPr algn="ctr">
              <a:spcAft>
                <a:spcPts val="1500"/>
              </a:spcAft>
            </a:pPr>
            <a:r>
              <a:rPr lang="en-GB" sz="3200" dirty="0" smtClean="0"/>
              <a:t>Martin Lueders</a:t>
            </a:r>
          </a:p>
          <a:p>
            <a:pPr algn="ctr">
              <a:spcAft>
                <a:spcPts val="1500"/>
              </a:spcAft>
            </a:pPr>
            <a:r>
              <a:rPr lang="en-GB" sz="3200" dirty="0" smtClean="0"/>
              <a:t>Herb </a:t>
            </a:r>
            <a:r>
              <a:rPr lang="en-GB" sz="3200" dirty="0" err="1" smtClean="0"/>
              <a:t>Mook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11560" y="692696"/>
            <a:ext cx="7776864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GB" sz="3200" b="1" dirty="0">
                <a:solidFill>
                  <a:srgbClr val="C00000"/>
                </a:solidFill>
              </a:rPr>
              <a:t>M</a:t>
            </a:r>
            <a:r>
              <a:rPr lang="en-GB" sz="3200" b="1" dirty="0" smtClean="0">
                <a:solidFill>
                  <a:srgbClr val="C00000"/>
                </a:solidFill>
              </a:rPr>
              <a:t>agnetic </a:t>
            </a:r>
            <a:r>
              <a:rPr lang="en-GB" sz="3200" b="1" dirty="0">
                <a:solidFill>
                  <a:srgbClr val="C00000"/>
                </a:solidFill>
              </a:rPr>
              <a:t>E</a:t>
            </a:r>
            <a:r>
              <a:rPr lang="en-GB" sz="3200" b="1" dirty="0" smtClean="0">
                <a:solidFill>
                  <a:srgbClr val="C00000"/>
                </a:solidFill>
              </a:rPr>
              <a:t>xcitations in the Itinerant Electron </a:t>
            </a:r>
            <a:r>
              <a:rPr lang="en-GB" sz="3200" b="1" dirty="0" err="1" smtClean="0">
                <a:solidFill>
                  <a:srgbClr val="C00000"/>
                </a:solidFill>
              </a:rPr>
              <a:t>Ferromagnet</a:t>
            </a:r>
            <a:r>
              <a:rPr lang="en-GB" sz="3200" b="1" dirty="0" smtClean="0">
                <a:solidFill>
                  <a:srgbClr val="C00000"/>
                </a:solidFill>
              </a:rPr>
              <a:t> Iron </a:t>
            </a:r>
            <a:r>
              <a:rPr lang="en-GB" sz="3200" b="1" dirty="0">
                <a:solidFill>
                  <a:srgbClr val="C00000"/>
                </a:solidFill>
              </a:rPr>
              <a:t>M</a:t>
            </a:r>
            <a:r>
              <a:rPr lang="en-GB" sz="3200" b="1" dirty="0" smtClean="0">
                <a:solidFill>
                  <a:srgbClr val="C00000"/>
                </a:solidFill>
              </a:rPr>
              <a:t>easured throughout the Brillouin Zone</a:t>
            </a:r>
            <a:endParaRPr lang="en-GB" sz="3200" b="1" baseline="-25000" dirty="0">
              <a:solidFill>
                <a:srgbClr val="C00000"/>
              </a:solidFill>
            </a:endParaRPr>
          </a:p>
        </p:txBody>
      </p:sp>
      <p:pic>
        <p:nvPicPr>
          <p:cNvPr id="8" name="Picture 2" descr="isissmallbott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07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24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84044" y="42123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Full TD-DFT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59508" y="42123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Rigid spin approximation</a:t>
            </a:r>
          </a:p>
          <a:p>
            <a:pPr algn="ctr"/>
            <a:r>
              <a:rPr lang="en-GB" dirty="0" smtClean="0"/>
              <a:t>In </a:t>
            </a:r>
            <a:r>
              <a:rPr lang="en-GB" dirty="0" err="1" smtClean="0"/>
              <a:t>Questaal</a:t>
            </a:r>
            <a:endParaRPr lang="en-GB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1426"/>
          <a:stretch>
            <a:fillRect/>
          </a:stretch>
        </p:blipFill>
        <p:spPr bwMode="auto">
          <a:xfrm>
            <a:off x="4427984" y="1052736"/>
            <a:ext cx="462756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66" b="6297"/>
          <a:stretch>
            <a:fillRect/>
          </a:stretch>
        </p:blipFill>
        <p:spPr bwMode="auto">
          <a:xfrm>
            <a:off x="60771" y="1052736"/>
            <a:ext cx="4727576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540197" y="5372323"/>
            <a:ext cx="333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Lucida Grande" charset="0"/>
              </a:rPr>
              <a:t>G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2843659" y="5372323"/>
            <a:ext cx="333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G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1259334" y="5372323"/>
            <a:ext cx="334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H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2076897" y="5372323"/>
            <a:ext cx="336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N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3659634" y="5372323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P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4380359" y="5372323"/>
            <a:ext cx="336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rgbClr val="3C8C93"/>
                </a:solidFill>
                <a:latin typeface="Arial" panose="020B0604020202020204" pitchFamily="34" charset="0"/>
                <a:ea typeface="ヒラギノ角ゴ Pro W3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Lucida Grande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6131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426" y="700826"/>
            <a:ext cx="6447475" cy="2937153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624" y="3536446"/>
            <a:ext cx="6464120" cy="2998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753179"/>
            <a:ext cx="288032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Broad areas of 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Well-defined spin waves from Gamma point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‘Dispersion’ fine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Loss of intensity approaching H point (i.e. [1,0,0])</a:t>
            </a:r>
          </a:p>
          <a:p>
            <a:pPr>
              <a:spcAft>
                <a:spcPts val="1000"/>
              </a:spcAft>
            </a:pPr>
            <a:endParaRPr lang="en-GB" sz="1600" dirty="0" smtClean="0">
              <a:solidFill>
                <a:srgbClr val="000099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Areas of disagreement: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Energy scale generally stretched by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 1.4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GH (i.e. [100]) damping not observed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P point (i.e. [0.5,0.5,0.5]) loss of intensity </a:t>
            </a:r>
            <a:endParaRPr lang="en-GB" sz="16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5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426" y="700826"/>
            <a:ext cx="6447475" cy="2937153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0152" y="753179"/>
            <a:ext cx="288032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Broad areas of 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Well-defined spin waves from Gamma point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‘Dispersion’ fine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Loss of intensity approaching H point (i.e. [1,0,0])</a:t>
            </a:r>
          </a:p>
          <a:p>
            <a:pPr>
              <a:spcAft>
                <a:spcPts val="1000"/>
              </a:spcAft>
            </a:pPr>
            <a:endParaRPr lang="en-GB" sz="1600" dirty="0" smtClean="0">
              <a:solidFill>
                <a:srgbClr val="000099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1600" dirty="0" smtClean="0">
                <a:solidFill>
                  <a:srgbClr val="000099"/>
                </a:solidFill>
              </a:rPr>
              <a:t>Areas of disagreement: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Energy scale generally stretched by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 1.4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GH (i.e. [100]) damping not observed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P point (i.e. [0.5,0.5,0.5]) loss of intensity </a:t>
            </a:r>
            <a:endParaRPr lang="en-GB" sz="1600" dirty="0">
              <a:solidFill>
                <a:srgbClr val="00009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224" t="2907" r="7872"/>
          <a:stretch/>
        </p:blipFill>
        <p:spPr>
          <a:xfrm>
            <a:off x="151748" y="3637979"/>
            <a:ext cx="5701451" cy="284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440610"/>
            <a:ext cx="3633000" cy="27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356992"/>
            <a:ext cx="3633000" cy="27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884" y="416821"/>
            <a:ext cx="3633000" cy="27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416821"/>
            <a:ext cx="3633000" cy="271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04" y="764704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400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861048"/>
            <a:ext cx="208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0099"/>
                </a:solidFill>
              </a:rPr>
              <a:t>Ei</a:t>
            </a:r>
            <a:r>
              <a:rPr lang="en-GB" b="1" dirty="0" smtClean="0">
                <a:solidFill>
                  <a:srgbClr val="000099"/>
                </a:solidFill>
              </a:rPr>
              <a:t> = 200 </a:t>
            </a:r>
            <a:r>
              <a:rPr lang="en-GB" b="1" dirty="0" err="1" smtClean="0">
                <a:solidFill>
                  <a:srgbClr val="000099"/>
                </a:solidFill>
              </a:rPr>
              <a:t>meV</a:t>
            </a:r>
            <a:endParaRPr lang="en-GB" b="1" dirty="0">
              <a:solidFill>
                <a:srgbClr val="00009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7784" y="14869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333296" y="148690"/>
            <a:ext cx="198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Log(Calculation)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83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Experiment: data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538" r="4865"/>
          <a:stretch/>
        </p:blipFill>
        <p:spPr>
          <a:xfrm>
            <a:off x="63074" y="1166257"/>
            <a:ext cx="4236275" cy="2911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990"/>
          <a:stretch/>
        </p:blipFill>
        <p:spPr>
          <a:xfrm>
            <a:off x="4480877" y="1078407"/>
            <a:ext cx="4643008" cy="30548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8085" y="820738"/>
            <a:ext cx="2736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[100] direction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775604" y="772862"/>
            <a:ext cx="2736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[110] direction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59778" y="114219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=125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811272" y="114219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 panose="05050102010706020507" pitchFamily="18" charset="2"/>
              </a:rPr>
              <a:t></a:t>
            </a:r>
            <a:r>
              <a:rPr lang="en-GB" dirty="0" smtClean="0"/>
              <a:t>=125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59778" y="4478794"/>
            <a:ext cx="5040560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Low energy dispersion:</a:t>
            </a:r>
          </a:p>
          <a:p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Experiment:  D </a:t>
            </a:r>
            <a:r>
              <a:rPr lang="en-GB" dirty="0"/>
              <a:t>= 205 </a:t>
            </a:r>
            <a:r>
              <a:rPr lang="en-GB" dirty="0" err="1"/>
              <a:t>meV</a:t>
            </a:r>
            <a:r>
              <a:rPr lang="en-GB" dirty="0"/>
              <a:t> Å</a:t>
            </a:r>
            <a:r>
              <a:rPr lang="en-GB" baseline="30000" dirty="0"/>
              <a:t>2</a:t>
            </a:r>
          </a:p>
          <a:p>
            <a:pPr>
              <a:spcBef>
                <a:spcPts val="2000"/>
              </a:spcBef>
            </a:pPr>
            <a:r>
              <a:rPr lang="en-GB" dirty="0" smtClean="0"/>
              <a:t>  Calculation: 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617" y="4197062"/>
            <a:ext cx="3633000" cy="2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967517"/>
            <a:ext cx="4998089" cy="2859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24" t="2907" r="7872"/>
          <a:stretch/>
        </p:blipFill>
        <p:spPr>
          <a:xfrm>
            <a:off x="611560" y="620688"/>
            <a:ext cx="5701451" cy="2841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29544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Our calculations: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0536" y="3486187"/>
            <a:ext cx="496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Cao et al (PRB 97 024420 (2018):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131840" y="4077072"/>
            <a:ext cx="0" cy="2376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708195"/>
            <a:ext cx="6480720" cy="26838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131840" y="3064581"/>
            <a:ext cx="1152128" cy="101249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17814" y="3064580"/>
            <a:ext cx="319360" cy="10146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131839" y="3064580"/>
            <a:ext cx="569305" cy="10093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236724" y="3064580"/>
            <a:ext cx="1485976" cy="10124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754420" y="1988840"/>
            <a:ext cx="2182754" cy="107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Summary</a:t>
            </a:r>
            <a:endParaRPr lang="en-GB" sz="2400" b="1" kern="0" baseline="-2500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908720"/>
            <a:ext cx="7488832" cy="431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Measured the spin dynamics to 0.4 eV in 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Discrepancies with earlier data from triple axis spectrometer</a:t>
            </a: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No observation of intensity drop above </a:t>
            </a:r>
            <a:r>
              <a:rPr lang="en-GB" dirty="0" smtClean="0">
                <a:solidFill>
                  <a:srgbClr val="006600"/>
                </a:solidFill>
                <a:sym typeface="Symbol" panose="05050102010706020507" pitchFamily="18" charset="2"/>
              </a:rPr>
              <a:t></a:t>
            </a:r>
            <a:r>
              <a:rPr lang="en-GB" dirty="0" smtClean="0">
                <a:solidFill>
                  <a:srgbClr val="006600"/>
                </a:solidFill>
              </a:rPr>
              <a:t>100 </a:t>
            </a:r>
            <a:r>
              <a:rPr lang="en-GB" dirty="0" err="1" smtClean="0">
                <a:solidFill>
                  <a:srgbClr val="006600"/>
                </a:solidFill>
              </a:rPr>
              <a:t>meV</a:t>
            </a:r>
            <a:endParaRPr lang="en-GB" dirty="0" smtClean="0">
              <a:solidFill>
                <a:srgbClr val="006600"/>
              </a:solidFill>
            </a:endParaRP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Well defined spin waves along [100] to &gt; 300 </a:t>
            </a:r>
            <a:r>
              <a:rPr lang="en-GB" dirty="0" err="1" smtClean="0">
                <a:solidFill>
                  <a:srgbClr val="006600"/>
                </a:solidFill>
              </a:rPr>
              <a:t>meV</a:t>
            </a:r>
            <a:endParaRPr lang="en-GB" dirty="0" smtClean="0">
              <a:solidFill>
                <a:srgbClr val="00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Moderate agreement with latest calculations</a:t>
            </a: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TD-DFT and rigid spin approximation to kernel</a:t>
            </a: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BUT energy scale renormalisation and [100] direction are major differences</a:t>
            </a:r>
            <a:endParaRPr lang="en-GB" dirty="0">
              <a:solidFill>
                <a:srgbClr val="00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000099"/>
              </a:solidFill>
            </a:endParaRPr>
          </a:p>
          <a:p>
            <a:endParaRPr lang="en-GB" dirty="0" smtClean="0">
              <a:solidFill>
                <a:srgbClr val="000099"/>
              </a:solidFill>
            </a:endParaRPr>
          </a:p>
          <a:p>
            <a:endParaRPr lang="en-GB" sz="1600" dirty="0" smtClean="0">
              <a:solidFill>
                <a:srgbClr val="000099"/>
              </a:solidFill>
            </a:endParaRPr>
          </a:p>
          <a:p>
            <a:endParaRPr lang="en-GB" sz="16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2276872"/>
            <a:ext cx="56166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/>
              <a:t>The End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18903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6714" y="106363"/>
            <a:ext cx="9155806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Calculations: QSGW (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Questaal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)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012" y="776558"/>
            <a:ext cx="826741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Many body technique (Quasiparticle self-consistent GW approximation: QSGW)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Effective single particle Hamiltonian based on self-consistent perturbation theory (</a:t>
            </a:r>
            <a:r>
              <a:rPr lang="en-GB" sz="1600" dirty="0" err="1" smtClean="0">
                <a:solidFill>
                  <a:srgbClr val="000099"/>
                </a:solidFill>
              </a:rPr>
              <a:t>cf</a:t>
            </a:r>
            <a:r>
              <a:rPr lang="en-GB" sz="1600" dirty="0" smtClean="0">
                <a:solidFill>
                  <a:srgbClr val="000099"/>
                </a:solidFill>
              </a:rPr>
              <a:t> DFT)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LDA – band gaps usually wrong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LDA+U – ad hoc parameter, need not be sufficient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rgbClr val="000099"/>
                </a:solidFill>
              </a:rPr>
              <a:t>Approach:</a:t>
            </a:r>
            <a:r>
              <a:rPr lang="en-GB" sz="1600" dirty="0" smtClean="0">
                <a:solidFill>
                  <a:srgbClr val="000099"/>
                </a:solidFill>
              </a:rPr>
              <a:t> Non-interacting susceptibility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-25000" dirty="0" smtClean="0">
                <a:solidFill>
                  <a:srgbClr val="000099"/>
                </a:solidFill>
                <a:sym typeface="Symbol" panose="05050102010706020507" pitchFamily="18" charset="2"/>
              </a:rPr>
              <a:t>0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  <a:r>
              <a:rPr lang="en-GB" sz="1600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rgbClr val="000099"/>
                </a:solidFill>
                <a:sym typeface="Symbol" panose="05050102010706020507" pitchFamily="18" charset="2"/>
              </a:rPr>
              <a:t>Questaal</a:t>
            </a:r>
            <a:r>
              <a:rPr lang="en-GB" sz="1600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implementation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010" y="3361880"/>
            <a:ext cx="8267411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Fast: x 100 faster for Fe </a:t>
            </a:r>
            <a:r>
              <a:rPr lang="en-GB" sz="1600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full 4D </a:t>
            </a:r>
            <a:r>
              <a:rPr lang="en-GB" sz="1600" dirty="0" smtClean="0">
                <a:solidFill>
                  <a:srgbClr val="000099"/>
                </a:solidFill>
              </a:rPr>
              <a:t>susceptibility </a:t>
            </a:r>
            <a:r>
              <a:rPr lang="en-GB" sz="2000" dirty="0" smtClean="0">
                <a:solidFill>
                  <a:srgbClr val="000099"/>
                </a:solidFill>
                <a:sym typeface="Symbol" panose="05050102010706020507" pitchFamily="18" charset="2"/>
              </a:rPr>
              <a:t></a:t>
            </a:r>
            <a:r>
              <a:rPr lang="en-GB" sz="1600" baseline="30000" dirty="0" smtClean="0">
                <a:solidFill>
                  <a:srgbClr val="000099"/>
                </a:solidFill>
                <a:sym typeface="Symbol" panose="05050102010706020507" pitchFamily="18" charset="2"/>
              </a:rPr>
              <a:t>+-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 (</a:t>
            </a:r>
            <a:r>
              <a:rPr lang="en-GB" sz="16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q</a:t>
            </a:r>
            <a:r>
              <a:rPr lang="en-GB" sz="1600" dirty="0" smtClean="0">
                <a:solidFill>
                  <a:srgbClr val="000099"/>
                </a:solidFill>
                <a:sym typeface="Symbol" panose="05050102010706020507" pitchFamily="18" charset="2"/>
              </a:rPr>
              <a:t>,)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964164"/>
            <a:ext cx="2304256" cy="2795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843" y="4427743"/>
            <a:ext cx="5661294" cy="18671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b="1" dirty="0" smtClean="0">
                <a:solidFill>
                  <a:srgbClr val="000099"/>
                </a:solidFill>
              </a:rPr>
              <a:t>Goal: 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benchmark calculation approaches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Provide ‘user service’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99"/>
                </a:solidFill>
              </a:rPr>
              <a:t>Interface with data analysis programs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99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7782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Motivation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943466"/>
            <a:ext cx="820891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Classic itinerant electron </a:t>
            </a:r>
            <a:r>
              <a:rPr lang="en-GB" dirty="0" err="1" smtClean="0">
                <a:solidFill>
                  <a:srgbClr val="000099"/>
                </a:solidFill>
              </a:rPr>
              <a:t>ferromagnets</a:t>
            </a:r>
            <a:r>
              <a:rPr lang="en-GB" dirty="0" smtClean="0">
                <a:solidFill>
                  <a:srgbClr val="000099"/>
                </a:solidFill>
              </a:rPr>
              <a:t>:  </a:t>
            </a:r>
            <a:r>
              <a:rPr lang="en-GB" b="1" dirty="0" smtClean="0">
                <a:solidFill>
                  <a:srgbClr val="000099"/>
                </a:solidFill>
              </a:rPr>
              <a:t>Fe, Co, Ni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34" y="616674"/>
            <a:ext cx="2681456" cy="273630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43607" y="1484784"/>
            <a:ext cx="5259717" cy="3024336"/>
            <a:chOff x="1043607" y="1484784"/>
            <a:chExt cx="5259717" cy="30243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0" t="11468" r="3400" b="5169"/>
            <a:stretch/>
          </p:blipFill>
          <p:spPr>
            <a:xfrm>
              <a:off x="1043607" y="1484784"/>
              <a:ext cx="5259717" cy="302433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48400" y="4125352"/>
              <a:ext cx="864096" cy="360040"/>
            </a:xfrm>
            <a:prstGeom prst="rect">
              <a:avLst/>
            </a:prstGeom>
            <a:solidFill>
              <a:srgbClr val="9FF6FF">
                <a:alpha val="5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16352" y="2662808"/>
              <a:ext cx="864096" cy="360040"/>
            </a:xfrm>
            <a:prstGeom prst="rect">
              <a:avLst/>
            </a:prstGeom>
            <a:solidFill>
              <a:srgbClr val="9FF6FF">
                <a:alpha val="5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76" y="616674"/>
            <a:ext cx="2808276" cy="27363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5435148"/>
            <a:ext cx="820891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Benchmark for calculations of spin dynamics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795720"/>
            <a:ext cx="820891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Correlated electron system</a:t>
            </a:r>
          </a:p>
        </p:txBody>
      </p:sp>
    </p:spTree>
    <p:extLst>
      <p:ext uri="{BB962C8B-B14F-4D97-AF65-F5344CB8AC3E}">
        <p14:creationId xmlns:p14="http://schemas.microsoft.com/office/powerpoint/2010/main" val="427503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Motivation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943466"/>
            <a:ext cx="8208912" cy="471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9"/>
                </a:solidFill>
              </a:rPr>
              <a:t>Benchmark for calculations of spin dynamics</a:t>
            </a:r>
          </a:p>
          <a:p>
            <a:pPr marL="742950" lvl="1" indent="-2857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Magnetism and its dynamics plays a central role in metallic systems with strong e</a:t>
            </a:r>
            <a:r>
              <a:rPr lang="en-GB" baseline="30000" dirty="0" smtClean="0">
                <a:solidFill>
                  <a:srgbClr val="006600"/>
                </a:solidFill>
              </a:rPr>
              <a:t>-</a:t>
            </a:r>
            <a:r>
              <a:rPr lang="en-GB" dirty="0" smtClean="0">
                <a:solidFill>
                  <a:srgbClr val="006600"/>
                </a:solidFill>
              </a:rPr>
              <a:t> - e</a:t>
            </a:r>
            <a:r>
              <a:rPr lang="en-GB" baseline="30000" dirty="0" smtClean="0">
                <a:solidFill>
                  <a:srgbClr val="006600"/>
                </a:solidFill>
              </a:rPr>
              <a:t>-</a:t>
            </a:r>
            <a:r>
              <a:rPr lang="en-GB" dirty="0" smtClean="0">
                <a:solidFill>
                  <a:srgbClr val="006600"/>
                </a:solidFill>
              </a:rPr>
              <a:t> correlations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Fluctuations mediate superconductivity in </a:t>
            </a:r>
            <a:r>
              <a:rPr lang="en-GB" sz="1600" dirty="0" err="1" smtClean="0"/>
              <a:t>cuprates</a:t>
            </a:r>
            <a:r>
              <a:rPr lang="en-GB" sz="1600" dirty="0" smtClean="0"/>
              <a:t> and iron </a:t>
            </a:r>
            <a:r>
              <a:rPr lang="en-GB" sz="1600" dirty="0" err="1" smtClean="0"/>
              <a:t>pnictides</a:t>
            </a:r>
            <a:endParaRPr lang="en-GB" sz="1600" dirty="0" smtClean="0"/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Role in QCP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Role in transport properties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600" dirty="0" smtClean="0"/>
              <a:t>Interplay with orbital, electronic and charge </a:t>
            </a:r>
            <a:r>
              <a:rPr lang="en-GB" sz="1600" dirty="0" err="1" smtClean="0"/>
              <a:t>d.o.f</a:t>
            </a:r>
            <a:r>
              <a:rPr lang="en-GB" sz="1600" dirty="0" smtClean="0"/>
              <a:t>. in </a:t>
            </a:r>
            <a:r>
              <a:rPr lang="en-GB" sz="1600" dirty="0" err="1" smtClean="0"/>
              <a:t>manganites</a:t>
            </a:r>
            <a:endParaRPr lang="en-GB" sz="1600" dirty="0" smtClean="0"/>
          </a:p>
          <a:p>
            <a:pPr marL="742950" lvl="1" indent="-285750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Dynamical susceptibility at the heart of time-dependent response to external perturbations</a:t>
            </a:r>
          </a:p>
          <a:p>
            <a:pPr marL="742950" lvl="1" indent="-285750">
              <a:lnSpc>
                <a:spcPct val="13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6600"/>
                </a:solidFill>
              </a:rPr>
              <a:t>Reliable prediction of dynamical susceptibility </a:t>
            </a:r>
            <a:r>
              <a:rPr lang="en-GB" dirty="0" smtClean="0">
                <a:solidFill>
                  <a:srgbClr val="006600"/>
                </a:solidFill>
                <a:sym typeface="Wingdings" panose="05000000000000000000" pitchFamily="2" charset="2"/>
              </a:rPr>
              <a:t> understanding in complex systems</a:t>
            </a:r>
            <a:endParaRPr lang="en-GB" dirty="0" smtClean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80728"/>
            <a:ext cx="2664296" cy="27243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680" y="4293096"/>
            <a:ext cx="223224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1600" i="1" dirty="0" smtClean="0"/>
              <a:t>a = b = c = 2.845 Å</a:t>
            </a:r>
          </a:p>
          <a:p>
            <a:pPr>
              <a:spcAft>
                <a:spcPts val="1000"/>
              </a:spcAft>
            </a:pPr>
            <a:r>
              <a:rPr lang="en-GB" sz="1600" i="1" dirty="0" smtClean="0"/>
              <a:t>T</a:t>
            </a:r>
            <a:r>
              <a:rPr lang="en-GB" sz="1600" i="1" baseline="-25000" dirty="0" smtClean="0"/>
              <a:t>C</a:t>
            </a:r>
            <a:r>
              <a:rPr lang="en-GB" sz="1600" i="1" dirty="0" smtClean="0"/>
              <a:t> = 1043 K</a:t>
            </a:r>
          </a:p>
          <a:p>
            <a:pPr>
              <a:spcAft>
                <a:spcPts val="1000"/>
              </a:spcAft>
            </a:pPr>
            <a:r>
              <a:rPr lang="en-GB" sz="1600" i="1" dirty="0" smtClean="0"/>
              <a:t>M = 2.2 </a:t>
            </a:r>
            <a:r>
              <a:rPr lang="en-GB" sz="1600" i="1" dirty="0" smtClean="0">
                <a:sym typeface="Symbol" panose="05050102010706020507" pitchFamily="18" charset="2"/>
              </a:rPr>
              <a:t></a:t>
            </a:r>
            <a:r>
              <a:rPr lang="en-GB" sz="1600" i="1" baseline="-25000" dirty="0" smtClean="0">
                <a:sym typeface="Symbol" panose="05050102010706020507" pitchFamily="18" charset="2"/>
              </a:rPr>
              <a:t>B</a:t>
            </a:r>
            <a:endParaRPr lang="en-GB" sz="1600" i="1" baseline="-25000" dirty="0"/>
          </a:p>
        </p:txBody>
      </p:sp>
      <p:pic>
        <p:nvPicPr>
          <p:cNvPr id="13" name="Picture 8" descr="T:\experiments\fe\Pix\bcc_bz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36" y="404664"/>
            <a:ext cx="315486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Iron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Itinerant magnetism in iron</a:t>
            </a: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731815"/>
            <a:ext cx="4696950" cy="2716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51720" y="2674131"/>
            <a:ext cx="4435440" cy="22654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103210" y="2420888"/>
            <a:ext cx="8215338" cy="4317631"/>
            <a:chOff x="103210" y="2420888"/>
            <a:chExt cx="8215338" cy="4317631"/>
          </a:xfrm>
        </p:grpSpPr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3851920" y="5204687"/>
              <a:ext cx="446662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dirty="0" smtClean="0">
                  <a:solidFill>
                    <a:srgbClr val="006600"/>
                  </a:solidFill>
                  <a:latin typeface="Arial" panose="020B0604020202020204" pitchFamily="34" charset="0"/>
                </a:rPr>
                <a:t>M.F. Collins et al, Physical Review </a:t>
              </a:r>
              <a:r>
                <a:rPr lang="en-GB" altLang="en-US" sz="1400" b="1" dirty="0" smtClean="0">
                  <a:solidFill>
                    <a:srgbClr val="006600"/>
                  </a:solidFill>
                  <a:latin typeface="Arial" panose="020B0604020202020204" pitchFamily="34" charset="0"/>
                </a:rPr>
                <a:t>179</a:t>
              </a:r>
              <a:r>
                <a:rPr lang="en-GB" altLang="en-US" sz="1400" dirty="0" smtClean="0">
                  <a:solidFill>
                    <a:srgbClr val="006600"/>
                  </a:solidFill>
                  <a:latin typeface="Arial" panose="020B0604020202020204" pitchFamily="34" charset="0"/>
                </a:rPr>
                <a:t> 417 (1968)</a:t>
              </a:r>
              <a:endPara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10" y="2420888"/>
              <a:ext cx="3514434" cy="431763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95536" y="2074079"/>
            <a:ext cx="8587204" cy="419589"/>
            <a:chOff x="467544" y="2348880"/>
            <a:chExt cx="8587204" cy="41958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2348880"/>
              <a:ext cx="8587204" cy="419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67544" y="2348880"/>
              <a:ext cx="8568952" cy="41958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324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What do we expect?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15026" y="331771"/>
            <a:ext cx="2987675" cy="3240088"/>
            <a:chOff x="1619250" y="942975"/>
            <a:chExt cx="2987675" cy="3240088"/>
          </a:xfrm>
        </p:grpSpPr>
        <p:sp>
          <p:nvSpPr>
            <p:cNvPr id="28" name="Arc 20"/>
            <p:cNvSpPr>
              <a:spLocks/>
            </p:cNvSpPr>
            <p:nvPr/>
          </p:nvSpPr>
          <p:spPr bwMode="auto">
            <a:xfrm flipV="1">
              <a:off x="2800350" y="942975"/>
              <a:ext cx="1074738" cy="2568575"/>
            </a:xfrm>
            <a:custGeom>
              <a:avLst/>
              <a:gdLst>
                <a:gd name="T0" fmla="*/ 0 w 19348"/>
                <a:gd name="T1" fmla="*/ 0 h 21600"/>
                <a:gd name="T2" fmla="*/ 2147483647 w 19348"/>
                <a:gd name="T3" fmla="*/ 2147483647 h 21600"/>
                <a:gd name="T4" fmla="*/ 0 w 19348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19348"/>
                <a:gd name="T10" fmla="*/ 0 h 21600"/>
                <a:gd name="T11" fmla="*/ 19348 w 1934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348" h="21600" fill="none" extrusionOk="0">
                  <a:moveTo>
                    <a:pt x="-1" y="0"/>
                  </a:moveTo>
                  <a:cubicBezTo>
                    <a:pt x="8204" y="0"/>
                    <a:pt x="15700" y="4648"/>
                    <a:pt x="19347" y="11997"/>
                  </a:cubicBezTo>
                </a:path>
                <a:path w="19348" h="21600" stroke="0" extrusionOk="0">
                  <a:moveTo>
                    <a:pt x="-1" y="0"/>
                  </a:moveTo>
                  <a:cubicBezTo>
                    <a:pt x="8204" y="0"/>
                    <a:pt x="15700" y="4648"/>
                    <a:pt x="19347" y="11997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1643063" y="3871913"/>
              <a:ext cx="22447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2781300" y="1924050"/>
              <a:ext cx="0" cy="195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Arc 23"/>
            <p:cNvSpPr>
              <a:spLocks/>
            </p:cNvSpPr>
            <p:nvPr/>
          </p:nvSpPr>
          <p:spPr bwMode="auto">
            <a:xfrm flipH="1" flipV="1">
              <a:off x="1619250" y="1258888"/>
              <a:ext cx="1147763" cy="2570162"/>
            </a:xfrm>
            <a:custGeom>
              <a:avLst/>
              <a:gdLst>
                <a:gd name="T0" fmla="*/ 0 w 20637"/>
                <a:gd name="T1" fmla="*/ 0 h 21600"/>
                <a:gd name="T2" fmla="*/ 2147483647 w 20637"/>
                <a:gd name="T3" fmla="*/ 2147483647 h 21600"/>
                <a:gd name="T4" fmla="*/ 0 w 20637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0637"/>
                <a:gd name="T10" fmla="*/ 0 h 21600"/>
                <a:gd name="T11" fmla="*/ 20637 w 2063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37" h="21600" fill="none" extrusionOk="0">
                  <a:moveTo>
                    <a:pt x="-1" y="0"/>
                  </a:moveTo>
                  <a:cubicBezTo>
                    <a:pt x="9473" y="0"/>
                    <a:pt x="17841" y="6172"/>
                    <a:pt x="20637" y="15223"/>
                  </a:cubicBezTo>
                </a:path>
                <a:path w="20637" h="21600" stroke="0" extrusionOk="0">
                  <a:moveTo>
                    <a:pt x="-1" y="0"/>
                  </a:moveTo>
                  <a:cubicBezTo>
                    <a:pt x="9473" y="0"/>
                    <a:pt x="17841" y="6172"/>
                    <a:pt x="20637" y="15223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>
              <a:off x="1695450" y="2416175"/>
              <a:ext cx="2065338" cy="79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" name="Text Box 25"/>
            <p:cNvSpPr txBox="1">
              <a:spLocks noChangeArrowheads="1"/>
            </p:cNvSpPr>
            <p:nvPr/>
          </p:nvSpPr>
          <p:spPr bwMode="auto">
            <a:xfrm>
              <a:off x="2959100" y="3898900"/>
              <a:ext cx="1647825" cy="2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200"/>
                <a:t>wavevector</a:t>
              </a:r>
              <a:endParaRPr lang="en-US" altLang="en-US" sz="1200"/>
            </a:p>
          </p:txBody>
        </p:sp>
        <p:sp>
          <p:nvSpPr>
            <p:cNvPr id="34" name="Text Box 26"/>
            <p:cNvSpPr txBox="1">
              <a:spLocks noChangeArrowheads="1"/>
            </p:cNvSpPr>
            <p:nvPr/>
          </p:nvSpPr>
          <p:spPr bwMode="auto">
            <a:xfrm>
              <a:off x="2217738" y="1485900"/>
              <a:ext cx="1647825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200"/>
                <a:t>energy</a:t>
              </a:r>
              <a:endParaRPr lang="en-US" altLang="en-US" sz="1200"/>
            </a:p>
          </p:txBody>
        </p:sp>
        <p:cxnSp>
          <p:nvCxnSpPr>
            <p:cNvPr id="35" name="Straight Arrow Connector 34"/>
            <p:cNvCxnSpPr/>
            <p:nvPr/>
          </p:nvCxnSpPr>
          <p:spPr bwMode="auto">
            <a:xfrm rot="5400000" flipH="1" flipV="1">
              <a:off x="2109788" y="2847975"/>
              <a:ext cx="46355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 bwMode="auto">
            <a:xfrm rot="16200000" flipH="1">
              <a:off x="2935288" y="2846387"/>
              <a:ext cx="463550" cy="317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 bwMode="auto">
            <a:xfrm flipV="1">
              <a:off x="1827213" y="2335213"/>
              <a:ext cx="1957387" cy="18732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41"/>
          <p:cNvGrpSpPr>
            <a:grpSpLocks/>
          </p:cNvGrpSpPr>
          <p:nvPr/>
        </p:nvGrpSpPr>
        <p:grpSpPr bwMode="auto">
          <a:xfrm>
            <a:off x="4849018" y="-269314"/>
            <a:ext cx="3986213" cy="3997325"/>
            <a:chOff x="5410474" y="260648"/>
            <a:chExt cx="3986062" cy="3996837"/>
          </a:xfrm>
        </p:grpSpPr>
        <p:grpSp>
          <p:nvGrpSpPr>
            <p:cNvPr id="39" name="Group 34"/>
            <p:cNvGrpSpPr>
              <a:grpSpLocks/>
            </p:cNvGrpSpPr>
            <p:nvPr/>
          </p:nvGrpSpPr>
          <p:grpSpPr bwMode="auto">
            <a:xfrm>
              <a:off x="5410474" y="1796860"/>
              <a:ext cx="2851150" cy="2460625"/>
              <a:chOff x="5183187" y="1052290"/>
              <a:chExt cx="2851150" cy="2460625"/>
            </a:xfrm>
          </p:grpSpPr>
          <p:sp>
            <p:nvSpPr>
              <p:cNvPr id="43" name="Line 50"/>
              <p:cNvSpPr>
                <a:spLocks noChangeShapeType="1"/>
              </p:cNvSpPr>
              <p:nvPr/>
            </p:nvSpPr>
            <p:spPr bwMode="auto">
              <a:xfrm>
                <a:off x="5657850" y="3143027"/>
                <a:ext cx="2376487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4" name="Line 51"/>
              <p:cNvSpPr>
                <a:spLocks noChangeShapeType="1"/>
              </p:cNvSpPr>
              <p:nvPr/>
            </p:nvSpPr>
            <p:spPr bwMode="auto">
              <a:xfrm flipV="1">
                <a:off x="5667375" y="1052290"/>
                <a:ext cx="0" cy="211137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5" name="Text Box 61"/>
              <p:cNvSpPr txBox="1">
                <a:spLocks noChangeArrowheads="1"/>
              </p:cNvSpPr>
              <p:nvPr/>
            </p:nvSpPr>
            <p:spPr bwMode="auto">
              <a:xfrm>
                <a:off x="7466012" y="3176365"/>
                <a:ext cx="423863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57150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7145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2860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743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32004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657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4114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</a:rPr>
                  <a:t>q</a:t>
                </a:r>
                <a:endParaRPr lang="en-US" altLang="en-US" sz="1600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Text Box 62"/>
              <p:cNvSpPr txBox="1">
                <a:spLocks noChangeArrowheads="1"/>
              </p:cNvSpPr>
              <p:nvPr/>
            </p:nvSpPr>
            <p:spPr bwMode="auto">
              <a:xfrm>
                <a:off x="5183187" y="1111027"/>
                <a:ext cx="423863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57150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7145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2860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743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32004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657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4114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  <a:sym typeface="Symbol" panose="05050102010706020507" pitchFamily="18" charset="2"/>
                  </a:rPr>
                  <a:t>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5899405" y="647951"/>
              <a:ext cx="3228853" cy="3236518"/>
            </a:xfrm>
            <a:custGeom>
              <a:avLst/>
              <a:gdLst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210393 w 3228722"/>
                <a:gd name="connsiteY34" fmla="*/ 1278541 h 3236814"/>
                <a:gd name="connsiteX35" fmla="*/ 80920 w 3228722"/>
                <a:gd name="connsiteY35" fmla="*/ 1359462 h 3236814"/>
                <a:gd name="connsiteX36" fmla="*/ 16184 w 3228722"/>
                <a:gd name="connsiteY36" fmla="*/ 1424198 h 3236814"/>
                <a:gd name="connsiteX37" fmla="*/ 0 w 3228722"/>
                <a:gd name="connsiteY37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210393 w 3228722"/>
                <a:gd name="connsiteY34" fmla="*/ 1278541 h 3236814"/>
                <a:gd name="connsiteX35" fmla="*/ 80920 w 3228722"/>
                <a:gd name="connsiteY35" fmla="*/ 1359462 h 3236814"/>
                <a:gd name="connsiteX36" fmla="*/ 178025 w 3228722"/>
                <a:gd name="connsiteY36" fmla="*/ 1440382 h 3236814"/>
                <a:gd name="connsiteX37" fmla="*/ 0 w 3228722"/>
                <a:gd name="connsiteY37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210393 w 3228722"/>
                <a:gd name="connsiteY34" fmla="*/ 1278541 h 3236814"/>
                <a:gd name="connsiteX35" fmla="*/ 291313 w 3228722"/>
                <a:gd name="connsiteY35" fmla="*/ 1302817 h 3236814"/>
                <a:gd name="connsiteX36" fmla="*/ 178025 w 3228722"/>
                <a:gd name="connsiteY36" fmla="*/ 1440382 h 3236814"/>
                <a:gd name="connsiteX37" fmla="*/ 0 w 3228722"/>
                <a:gd name="connsiteY37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307497 w 3228722"/>
                <a:gd name="connsiteY33" fmla="*/ 1181437 h 3236814"/>
                <a:gd name="connsiteX34" fmla="*/ 347957 w 3228722"/>
                <a:gd name="connsiteY34" fmla="*/ 1197621 h 3236814"/>
                <a:gd name="connsiteX35" fmla="*/ 210393 w 3228722"/>
                <a:gd name="connsiteY35" fmla="*/ 1278541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436970 w 3228722"/>
                <a:gd name="connsiteY33" fmla="*/ 1124793 h 3236814"/>
                <a:gd name="connsiteX34" fmla="*/ 347957 w 3228722"/>
                <a:gd name="connsiteY34" fmla="*/ 1197621 h 3236814"/>
                <a:gd name="connsiteX35" fmla="*/ 210393 w 3228722"/>
                <a:gd name="connsiteY35" fmla="*/ 1278541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436970 w 3228722"/>
                <a:gd name="connsiteY33" fmla="*/ 1124793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52559 w 3228722"/>
                <a:gd name="connsiteY28" fmla="*/ 445062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508531 w 3228722"/>
                <a:gd name="connsiteY13" fmla="*/ 3155894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605635 w 3228722"/>
                <a:gd name="connsiteY14" fmla="*/ 3042605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9694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24120 w 3228722"/>
                <a:gd name="connsiteY16" fmla="*/ 2727016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905041 w 3228722"/>
                <a:gd name="connsiteY17" fmla="*/ 2573267 h 3236814"/>
                <a:gd name="connsiteX18" fmla="*/ 2985961 w 3228722"/>
                <a:gd name="connsiteY18" fmla="*/ 2379058 h 3236814"/>
                <a:gd name="connsiteX19" fmla="*/ 3058789 w 3228722"/>
                <a:gd name="connsiteY19" fmla="*/ 2152481 h 3236814"/>
                <a:gd name="connsiteX20" fmla="*/ 3131618 w 3228722"/>
                <a:gd name="connsiteY20" fmla="*/ 1974456 h 3236814"/>
                <a:gd name="connsiteX21" fmla="*/ 3172078 w 3228722"/>
                <a:gd name="connsiteY21" fmla="*/ 1812616 h 3236814"/>
                <a:gd name="connsiteX22" fmla="*/ 3204446 w 3228722"/>
                <a:gd name="connsiteY22" fmla="*/ 1626499 h 3236814"/>
                <a:gd name="connsiteX23" fmla="*/ 3228722 w 3228722"/>
                <a:gd name="connsiteY23" fmla="*/ 1521302 h 3236814"/>
                <a:gd name="connsiteX24" fmla="*/ 3228722 w 3228722"/>
                <a:gd name="connsiteY24" fmla="*/ 1472750 h 3236814"/>
                <a:gd name="connsiteX25" fmla="*/ 3228722 w 3228722"/>
                <a:gd name="connsiteY25" fmla="*/ 0 h 3236814"/>
                <a:gd name="connsiteX26" fmla="*/ 865848 w 3228722"/>
                <a:gd name="connsiteY26" fmla="*/ 8092 h 3236814"/>
                <a:gd name="connsiteX27" fmla="*/ 793019 w 3228722"/>
                <a:gd name="connsiteY27" fmla="*/ 250853 h 3236814"/>
                <a:gd name="connsiteX28" fmla="*/ 736375 w 3228722"/>
                <a:gd name="connsiteY28" fmla="*/ 388418 h 3236814"/>
                <a:gd name="connsiteX29" fmla="*/ 647363 w 3228722"/>
                <a:gd name="connsiteY29" fmla="*/ 606902 h 3236814"/>
                <a:gd name="connsiteX30" fmla="*/ 566442 w 3228722"/>
                <a:gd name="connsiteY30" fmla="*/ 793019 h 3236814"/>
                <a:gd name="connsiteX31" fmla="*/ 493614 w 3228722"/>
                <a:gd name="connsiteY31" fmla="*/ 962952 h 3236814"/>
                <a:gd name="connsiteX32" fmla="*/ 412694 w 3228722"/>
                <a:gd name="connsiteY32" fmla="*/ 1084333 h 3236814"/>
                <a:gd name="connsiteX33" fmla="*/ 501706 w 3228722"/>
                <a:gd name="connsiteY33" fmla="*/ 954860 h 3236814"/>
                <a:gd name="connsiteX34" fmla="*/ 347957 w 3228722"/>
                <a:gd name="connsiteY34" fmla="*/ 1197621 h 3236814"/>
                <a:gd name="connsiteX35" fmla="*/ 493614 w 3228722"/>
                <a:gd name="connsiteY35" fmla="*/ 971044 h 3236814"/>
                <a:gd name="connsiteX36" fmla="*/ 291313 w 3228722"/>
                <a:gd name="connsiteY36" fmla="*/ 1302817 h 3236814"/>
                <a:gd name="connsiteX37" fmla="*/ 178025 w 3228722"/>
                <a:gd name="connsiteY37" fmla="*/ 1440382 h 3236814"/>
                <a:gd name="connsiteX38" fmla="*/ 0 w 3228722"/>
                <a:gd name="connsiteY38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905041 w 3228722"/>
                <a:gd name="connsiteY17" fmla="*/ 2573267 h 3236814"/>
                <a:gd name="connsiteX18" fmla="*/ 2880764 w 3228722"/>
                <a:gd name="connsiteY18" fmla="*/ 2476163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905041 w 3228722"/>
                <a:gd name="connsiteY17" fmla="*/ 2573267 h 3236814"/>
                <a:gd name="connsiteX18" fmla="*/ 2880764 w 3228722"/>
                <a:gd name="connsiteY18" fmla="*/ 2476163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856489 w 3228722"/>
                <a:gd name="connsiteY17" fmla="*/ 2573267 h 3236814"/>
                <a:gd name="connsiteX18" fmla="*/ 2880764 w 3228722"/>
                <a:gd name="connsiteY18" fmla="*/ 2476163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  <a:gd name="connsiteX0" fmla="*/ 0 w 3228722"/>
                <a:gd name="connsiteY0" fmla="*/ 1594131 h 3236814"/>
                <a:gd name="connsiteX1" fmla="*/ 105196 w 3228722"/>
                <a:gd name="connsiteY1" fmla="*/ 1942088 h 3236814"/>
                <a:gd name="connsiteX2" fmla="*/ 218485 w 3228722"/>
                <a:gd name="connsiteY2" fmla="*/ 2160573 h 3236814"/>
                <a:gd name="connsiteX3" fmla="*/ 331773 w 3228722"/>
                <a:gd name="connsiteY3" fmla="*/ 2354782 h 3236814"/>
                <a:gd name="connsiteX4" fmla="*/ 436970 w 3228722"/>
                <a:gd name="connsiteY4" fmla="*/ 2476163 h 3236814"/>
                <a:gd name="connsiteX5" fmla="*/ 590718 w 3228722"/>
                <a:gd name="connsiteY5" fmla="*/ 2638003 h 3236814"/>
                <a:gd name="connsiteX6" fmla="*/ 736375 w 3228722"/>
                <a:gd name="connsiteY6" fmla="*/ 2767476 h 3236814"/>
                <a:gd name="connsiteX7" fmla="*/ 882032 w 3228722"/>
                <a:gd name="connsiteY7" fmla="*/ 2872672 h 3236814"/>
                <a:gd name="connsiteX8" fmla="*/ 1011504 w 3228722"/>
                <a:gd name="connsiteY8" fmla="*/ 2977869 h 3236814"/>
                <a:gd name="connsiteX9" fmla="*/ 1149069 w 3228722"/>
                <a:gd name="connsiteY9" fmla="*/ 3074973 h 3236814"/>
                <a:gd name="connsiteX10" fmla="*/ 1302818 w 3228722"/>
                <a:gd name="connsiteY10" fmla="*/ 3188262 h 3236814"/>
                <a:gd name="connsiteX11" fmla="*/ 1383738 w 3228722"/>
                <a:gd name="connsiteY11" fmla="*/ 3236814 h 3236814"/>
                <a:gd name="connsiteX12" fmla="*/ 2354782 w 3228722"/>
                <a:gd name="connsiteY12" fmla="*/ 3236814 h 3236814"/>
                <a:gd name="connsiteX13" fmla="*/ 2492347 w 3228722"/>
                <a:gd name="connsiteY13" fmla="*/ 3107341 h 3236814"/>
                <a:gd name="connsiteX14" fmla="*/ 2581359 w 3228722"/>
                <a:gd name="connsiteY14" fmla="*/ 3010237 h 3236814"/>
                <a:gd name="connsiteX15" fmla="*/ 2702740 w 3228722"/>
                <a:gd name="connsiteY15" fmla="*/ 2856489 h 3236814"/>
                <a:gd name="connsiteX16" fmla="*/ 2832212 w 3228722"/>
                <a:gd name="connsiteY16" fmla="*/ 2646095 h 3236814"/>
                <a:gd name="connsiteX17" fmla="*/ 2856489 w 3228722"/>
                <a:gd name="connsiteY17" fmla="*/ 2573267 h 3236814"/>
                <a:gd name="connsiteX18" fmla="*/ 2937409 w 3228722"/>
                <a:gd name="connsiteY18" fmla="*/ 2443795 h 3236814"/>
                <a:gd name="connsiteX19" fmla="*/ 2985961 w 3228722"/>
                <a:gd name="connsiteY19" fmla="*/ 2379058 h 3236814"/>
                <a:gd name="connsiteX20" fmla="*/ 3058789 w 3228722"/>
                <a:gd name="connsiteY20" fmla="*/ 2152481 h 3236814"/>
                <a:gd name="connsiteX21" fmla="*/ 3131618 w 3228722"/>
                <a:gd name="connsiteY21" fmla="*/ 1974456 h 3236814"/>
                <a:gd name="connsiteX22" fmla="*/ 3172078 w 3228722"/>
                <a:gd name="connsiteY22" fmla="*/ 1812616 h 3236814"/>
                <a:gd name="connsiteX23" fmla="*/ 3204446 w 3228722"/>
                <a:gd name="connsiteY23" fmla="*/ 1626499 h 3236814"/>
                <a:gd name="connsiteX24" fmla="*/ 3228722 w 3228722"/>
                <a:gd name="connsiteY24" fmla="*/ 1521302 h 3236814"/>
                <a:gd name="connsiteX25" fmla="*/ 3228722 w 3228722"/>
                <a:gd name="connsiteY25" fmla="*/ 1472750 h 3236814"/>
                <a:gd name="connsiteX26" fmla="*/ 3228722 w 3228722"/>
                <a:gd name="connsiteY26" fmla="*/ 0 h 3236814"/>
                <a:gd name="connsiteX27" fmla="*/ 865848 w 3228722"/>
                <a:gd name="connsiteY27" fmla="*/ 8092 h 3236814"/>
                <a:gd name="connsiteX28" fmla="*/ 793019 w 3228722"/>
                <a:gd name="connsiteY28" fmla="*/ 250853 h 3236814"/>
                <a:gd name="connsiteX29" fmla="*/ 736375 w 3228722"/>
                <a:gd name="connsiteY29" fmla="*/ 388418 h 3236814"/>
                <a:gd name="connsiteX30" fmla="*/ 647363 w 3228722"/>
                <a:gd name="connsiteY30" fmla="*/ 606902 h 3236814"/>
                <a:gd name="connsiteX31" fmla="*/ 566442 w 3228722"/>
                <a:gd name="connsiteY31" fmla="*/ 793019 h 3236814"/>
                <a:gd name="connsiteX32" fmla="*/ 493614 w 3228722"/>
                <a:gd name="connsiteY32" fmla="*/ 962952 h 3236814"/>
                <a:gd name="connsiteX33" fmla="*/ 412694 w 3228722"/>
                <a:gd name="connsiteY33" fmla="*/ 1084333 h 3236814"/>
                <a:gd name="connsiteX34" fmla="*/ 501706 w 3228722"/>
                <a:gd name="connsiteY34" fmla="*/ 954860 h 3236814"/>
                <a:gd name="connsiteX35" fmla="*/ 347957 w 3228722"/>
                <a:gd name="connsiteY35" fmla="*/ 1197621 h 3236814"/>
                <a:gd name="connsiteX36" fmla="*/ 493614 w 3228722"/>
                <a:gd name="connsiteY36" fmla="*/ 971044 h 3236814"/>
                <a:gd name="connsiteX37" fmla="*/ 291313 w 3228722"/>
                <a:gd name="connsiteY37" fmla="*/ 1302817 h 3236814"/>
                <a:gd name="connsiteX38" fmla="*/ 178025 w 3228722"/>
                <a:gd name="connsiteY38" fmla="*/ 1440382 h 3236814"/>
                <a:gd name="connsiteX39" fmla="*/ 0 w 3228722"/>
                <a:gd name="connsiteY39" fmla="*/ 1594131 h 32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28722" h="3236814">
                  <a:moveTo>
                    <a:pt x="0" y="1594131"/>
                  </a:moveTo>
                  <a:lnTo>
                    <a:pt x="105196" y="1942088"/>
                  </a:lnTo>
                  <a:lnTo>
                    <a:pt x="218485" y="2160573"/>
                  </a:lnTo>
                  <a:lnTo>
                    <a:pt x="331773" y="2354782"/>
                  </a:lnTo>
                  <a:lnTo>
                    <a:pt x="436970" y="2476163"/>
                  </a:lnTo>
                  <a:lnTo>
                    <a:pt x="590718" y="2638003"/>
                  </a:lnTo>
                  <a:lnTo>
                    <a:pt x="736375" y="2767476"/>
                  </a:lnTo>
                  <a:lnTo>
                    <a:pt x="882032" y="2872672"/>
                  </a:lnTo>
                  <a:lnTo>
                    <a:pt x="1011504" y="2977869"/>
                  </a:lnTo>
                  <a:lnTo>
                    <a:pt x="1149069" y="3074973"/>
                  </a:lnTo>
                  <a:lnTo>
                    <a:pt x="1302818" y="3188262"/>
                  </a:lnTo>
                  <a:lnTo>
                    <a:pt x="1383738" y="3236814"/>
                  </a:lnTo>
                  <a:lnTo>
                    <a:pt x="2354782" y="3236814"/>
                  </a:lnTo>
                  <a:lnTo>
                    <a:pt x="2492347" y="3107341"/>
                  </a:lnTo>
                  <a:lnTo>
                    <a:pt x="2581359" y="3010237"/>
                  </a:lnTo>
                  <a:lnTo>
                    <a:pt x="2702740" y="2856489"/>
                  </a:lnTo>
                  <a:lnTo>
                    <a:pt x="2832212" y="2646095"/>
                  </a:lnTo>
                  <a:lnTo>
                    <a:pt x="2856489" y="2573267"/>
                  </a:lnTo>
                  <a:cubicBezTo>
                    <a:pt x="2859186" y="2559780"/>
                    <a:pt x="2975172" y="2449190"/>
                    <a:pt x="2937409" y="2443795"/>
                  </a:cubicBezTo>
                  <a:lnTo>
                    <a:pt x="2985961" y="2379058"/>
                  </a:lnTo>
                  <a:lnTo>
                    <a:pt x="3058789" y="2152481"/>
                  </a:lnTo>
                  <a:lnTo>
                    <a:pt x="3131618" y="1974456"/>
                  </a:lnTo>
                  <a:lnTo>
                    <a:pt x="3172078" y="1812616"/>
                  </a:lnTo>
                  <a:lnTo>
                    <a:pt x="3204446" y="1626499"/>
                  </a:lnTo>
                  <a:lnTo>
                    <a:pt x="3228722" y="1521302"/>
                  </a:lnTo>
                  <a:lnTo>
                    <a:pt x="3228722" y="1472750"/>
                  </a:lnTo>
                  <a:lnTo>
                    <a:pt x="3228722" y="0"/>
                  </a:lnTo>
                  <a:lnTo>
                    <a:pt x="865848" y="8092"/>
                  </a:lnTo>
                  <a:lnTo>
                    <a:pt x="793019" y="250853"/>
                  </a:lnTo>
                  <a:lnTo>
                    <a:pt x="736375" y="388418"/>
                  </a:lnTo>
                  <a:lnTo>
                    <a:pt x="647363" y="606902"/>
                  </a:lnTo>
                  <a:lnTo>
                    <a:pt x="566442" y="793019"/>
                  </a:lnTo>
                  <a:lnTo>
                    <a:pt x="493614" y="962952"/>
                  </a:lnTo>
                  <a:lnTo>
                    <a:pt x="412694" y="1084333"/>
                  </a:lnTo>
                  <a:lnTo>
                    <a:pt x="501706" y="954860"/>
                  </a:lnTo>
                  <a:cubicBezTo>
                    <a:pt x="477430" y="979136"/>
                    <a:pt x="372233" y="1173345"/>
                    <a:pt x="347957" y="1197621"/>
                  </a:cubicBezTo>
                  <a:lnTo>
                    <a:pt x="493614" y="971044"/>
                  </a:lnTo>
                  <a:lnTo>
                    <a:pt x="291313" y="1302817"/>
                  </a:lnTo>
                  <a:lnTo>
                    <a:pt x="178025" y="1440382"/>
                  </a:lnTo>
                  <a:lnTo>
                    <a:pt x="0" y="159413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228006" y="446363"/>
              <a:ext cx="2952638" cy="1039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820295" y="260648"/>
              <a:ext cx="576241" cy="2952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sp>
        <p:nvSpPr>
          <p:cNvPr id="47" name="Arc 52"/>
          <p:cNvSpPr>
            <a:spLocks/>
          </p:cNvSpPr>
          <p:nvPr/>
        </p:nvSpPr>
        <p:spPr bwMode="auto">
          <a:xfrm flipV="1">
            <a:off x="5337968" y="1140386"/>
            <a:ext cx="1643063" cy="2205038"/>
          </a:xfrm>
          <a:custGeom>
            <a:avLst/>
            <a:gdLst>
              <a:gd name="T0" fmla="*/ 0 w 19428"/>
              <a:gd name="T1" fmla="*/ 0 h 21600"/>
              <a:gd name="T2" fmla="*/ 1643062 w 19428"/>
              <a:gd name="T3" fmla="*/ 1241457 h 21600"/>
              <a:gd name="T4" fmla="*/ 0 w 19428"/>
              <a:gd name="T5" fmla="*/ 220503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428" h="21600" fill="none" extrusionOk="0">
                <a:moveTo>
                  <a:pt x="-1" y="0"/>
                </a:moveTo>
                <a:cubicBezTo>
                  <a:pt x="8270" y="0"/>
                  <a:pt x="15814" y="4722"/>
                  <a:pt x="19428" y="12160"/>
                </a:cubicBezTo>
              </a:path>
              <a:path w="19428" h="21600" stroke="0" extrusionOk="0">
                <a:moveTo>
                  <a:pt x="-1" y="0"/>
                </a:moveTo>
                <a:cubicBezTo>
                  <a:pt x="8270" y="0"/>
                  <a:pt x="15814" y="4722"/>
                  <a:pt x="19428" y="1216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6479381" y="1657911"/>
            <a:ext cx="455612" cy="1360488"/>
            <a:chOff x="7040116" y="2188292"/>
            <a:chExt cx="455539" cy="1359647"/>
          </a:xfrm>
        </p:grpSpPr>
        <p:sp>
          <p:nvSpPr>
            <p:cNvPr id="49" name="Line 55"/>
            <p:cNvSpPr>
              <a:spLocks noChangeShapeType="1"/>
            </p:cNvSpPr>
            <p:nvPr/>
          </p:nvSpPr>
          <p:spPr bwMode="auto">
            <a:xfrm>
              <a:off x="7040116" y="3212976"/>
              <a:ext cx="0" cy="3349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" name="Line 56"/>
            <p:cNvSpPr>
              <a:spLocks noChangeShapeType="1"/>
            </p:cNvSpPr>
            <p:nvPr/>
          </p:nvSpPr>
          <p:spPr bwMode="auto">
            <a:xfrm flipH="1">
              <a:off x="7164288" y="2914527"/>
              <a:ext cx="4763" cy="633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" name="Line 57"/>
            <p:cNvSpPr>
              <a:spLocks noChangeShapeType="1"/>
            </p:cNvSpPr>
            <p:nvPr/>
          </p:nvSpPr>
          <p:spPr bwMode="auto">
            <a:xfrm flipH="1">
              <a:off x="7278983" y="2680262"/>
              <a:ext cx="4762" cy="739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" name="Line 58"/>
            <p:cNvSpPr>
              <a:spLocks noChangeShapeType="1"/>
            </p:cNvSpPr>
            <p:nvPr/>
          </p:nvSpPr>
          <p:spPr bwMode="auto">
            <a:xfrm flipH="1">
              <a:off x="7385808" y="2450692"/>
              <a:ext cx="4762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3" name="Line 60"/>
            <p:cNvSpPr>
              <a:spLocks noChangeShapeType="1"/>
            </p:cNvSpPr>
            <p:nvPr/>
          </p:nvSpPr>
          <p:spPr bwMode="auto">
            <a:xfrm flipH="1">
              <a:off x="7490893" y="2188292"/>
              <a:ext cx="4762" cy="1092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943088"/>
              </p:ext>
            </p:extLst>
          </p:nvPr>
        </p:nvGraphicFramePr>
        <p:xfrm>
          <a:off x="567538" y="5168900"/>
          <a:ext cx="43529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" name="Equation" r:id="rId3" imgW="2565360" imgH="469800" progId="Equation.DSMT4">
                  <p:embed/>
                </p:oleObj>
              </mc:Choice>
              <mc:Fallback>
                <p:oleObj name="Equation" r:id="rId3" imgW="2565360" imgH="469800" progId="Equation.DSMT4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38" y="5168900"/>
                        <a:ext cx="435292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989740" y="4384421"/>
            <a:ext cx="1940721" cy="813592"/>
            <a:chOff x="2989740" y="4384421"/>
            <a:chExt cx="1940721" cy="813592"/>
          </a:xfrm>
        </p:grpSpPr>
        <p:cxnSp>
          <p:nvCxnSpPr>
            <p:cNvPr id="60" name="Curved Connector 5"/>
            <p:cNvCxnSpPr>
              <a:cxnSpLocks noChangeShapeType="1"/>
            </p:cNvCxnSpPr>
            <p:nvPr/>
          </p:nvCxnSpPr>
          <p:spPr bwMode="auto">
            <a:xfrm rot="5400000">
              <a:off x="2877028" y="4724938"/>
              <a:ext cx="585787" cy="36036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61" name="TextBox 6"/>
            <p:cNvSpPr txBox="1">
              <a:spLocks noChangeArrowheads="1"/>
            </p:cNvSpPr>
            <p:nvPr/>
          </p:nvSpPr>
          <p:spPr bwMode="auto">
            <a:xfrm>
              <a:off x="3274698" y="4384421"/>
              <a:ext cx="16557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r>
                <a:rPr lang="en-US" altLang="en-US" sz="1600" dirty="0">
                  <a:solidFill>
                    <a:srgbClr val="FF0000"/>
                  </a:solidFill>
                </a:rPr>
                <a:t>Single particle </a:t>
              </a:r>
              <a:br>
                <a:rPr lang="en-US" altLang="en-US" sz="1600" dirty="0">
                  <a:solidFill>
                    <a:srgbClr val="FF0000"/>
                  </a:solidFill>
                </a:rPr>
              </a:br>
              <a:r>
                <a:rPr lang="en-US" altLang="en-US" sz="1600" dirty="0">
                  <a:solidFill>
                    <a:srgbClr val="FF0000"/>
                  </a:solidFill>
                </a:rPr>
                <a:t>excitations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94278" y="5980864"/>
            <a:ext cx="2303463" cy="747711"/>
            <a:chOff x="1194278" y="5980864"/>
            <a:chExt cx="2303463" cy="747711"/>
          </a:xfrm>
        </p:grpSpPr>
        <p:sp>
          <p:nvSpPr>
            <p:cNvPr id="58" name="Right Brace 3"/>
            <p:cNvSpPr>
              <a:spLocks/>
            </p:cNvSpPr>
            <p:nvPr/>
          </p:nvSpPr>
          <p:spPr bwMode="auto">
            <a:xfrm rot="5400000">
              <a:off x="2404849" y="5486357"/>
              <a:ext cx="163512" cy="1152525"/>
            </a:xfrm>
            <a:prstGeom prst="rightBrace">
              <a:avLst>
                <a:gd name="adj1" fmla="val 8321"/>
                <a:gd name="adj2" fmla="val 51069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TextBox 14"/>
            <p:cNvSpPr txBox="1">
              <a:spLocks noChangeArrowheads="1"/>
            </p:cNvSpPr>
            <p:nvPr/>
          </p:nvSpPr>
          <p:spPr bwMode="auto">
            <a:xfrm>
              <a:off x="1194278" y="6144375"/>
              <a:ext cx="23034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r>
                <a:rPr lang="en-US" altLang="en-US" sz="1600" dirty="0">
                  <a:solidFill>
                    <a:srgbClr val="FF0000"/>
                  </a:solidFill>
                </a:rPr>
                <a:t>Collective excitations</a:t>
              </a:r>
              <a:br>
                <a:rPr lang="en-US" altLang="en-US" sz="1600" dirty="0">
                  <a:solidFill>
                    <a:srgbClr val="FF0000"/>
                  </a:solidFill>
                </a:rPr>
              </a:br>
              <a:r>
                <a:rPr lang="en-US" altLang="en-US" sz="1600" dirty="0" err="1">
                  <a:solidFill>
                    <a:srgbClr val="FF0000"/>
                  </a:solidFill>
                </a:rPr>
                <a:t>Magnons</a:t>
              </a:r>
              <a:endParaRPr lang="en-US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97274" y="5972925"/>
            <a:ext cx="1928813" cy="497683"/>
            <a:chOff x="3597274" y="5972925"/>
            <a:chExt cx="1928813" cy="497683"/>
          </a:xfrm>
        </p:grpSpPr>
        <p:sp>
          <p:nvSpPr>
            <p:cNvPr id="59" name="Right Brace 7"/>
            <p:cNvSpPr>
              <a:spLocks/>
            </p:cNvSpPr>
            <p:nvPr/>
          </p:nvSpPr>
          <p:spPr bwMode="auto">
            <a:xfrm rot="5400000">
              <a:off x="4079874" y="5662569"/>
              <a:ext cx="171450" cy="792162"/>
            </a:xfrm>
            <a:prstGeom prst="rightBrace">
              <a:avLst>
                <a:gd name="adj1" fmla="val 8278"/>
                <a:gd name="adj2" fmla="val 51069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TextBox 20"/>
            <p:cNvSpPr txBox="1">
              <a:spLocks noChangeArrowheads="1"/>
            </p:cNvSpPr>
            <p:nvPr/>
          </p:nvSpPr>
          <p:spPr bwMode="auto">
            <a:xfrm>
              <a:off x="3597274" y="6130883"/>
              <a:ext cx="19288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charset="0"/>
                  <a:ea typeface="ヒラギノ角ゴ Pro W3" charset="-128"/>
                </a:defRPr>
              </a:lvl9pPr>
            </a:lstStyle>
            <a:p>
              <a:r>
                <a:rPr lang="en-US" altLang="en-US" sz="1600" dirty="0" err="1">
                  <a:solidFill>
                    <a:srgbClr val="FF0000"/>
                  </a:solidFill>
                </a:rPr>
                <a:t>Magnon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damping</a:t>
              </a: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498226"/>
              </p:ext>
            </p:extLst>
          </p:nvPr>
        </p:nvGraphicFramePr>
        <p:xfrm>
          <a:off x="1139645" y="3417911"/>
          <a:ext cx="9477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Equation" r:id="rId5" imgW="558720" imgH="228600" progId="Equation.DSMT4">
                  <p:embed/>
                </p:oleObj>
              </mc:Choice>
              <mc:Fallback>
                <p:oleObj name="Equation" r:id="rId5" imgW="558720" imgH="228600" progId="Equation.DSMT4">
                  <p:embed/>
                  <p:pic>
                    <p:nvPicPr>
                      <p:cNvPr id="55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645" y="3417911"/>
                        <a:ext cx="9477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27643" y="3790256"/>
            <a:ext cx="2435225" cy="976750"/>
            <a:chOff x="627643" y="3790256"/>
            <a:chExt cx="2435225" cy="976750"/>
          </a:xfrm>
        </p:grpSpPr>
        <p:graphicFrame>
          <p:nvGraphicFramePr>
            <p:cNvPr id="55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5415800"/>
                </p:ext>
              </p:extLst>
            </p:nvPr>
          </p:nvGraphicFramePr>
          <p:xfrm>
            <a:off x="627643" y="4035169"/>
            <a:ext cx="2435225" cy="731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9" name="Equation" r:id="rId7" imgW="1434960" imgH="431640" progId="Equation.DSMT4">
                    <p:embed/>
                  </p:oleObj>
                </mc:Choice>
                <mc:Fallback>
                  <p:oleObj name="Equation" r:id="rId7" imgW="1434960" imgH="431640" progId="Equation.DSMT4">
                    <p:embed/>
                    <p:pic>
                      <p:nvPicPr>
                        <p:cNvPr id="32768" name="Object 327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643" y="4035169"/>
                          <a:ext cx="2435225" cy="731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1331640" y="379025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ym typeface="Symbol" panose="05050102010706020507" pitchFamily="18" charset="2"/>
                </a:rPr>
                <a:t></a:t>
              </a:r>
              <a:endParaRPr lang="en-GB" dirty="0"/>
            </a:p>
          </p:txBody>
        </p:sp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456014"/>
              </p:ext>
            </p:extLst>
          </p:nvPr>
        </p:nvGraphicFramePr>
        <p:xfrm>
          <a:off x="5272353" y="3916168"/>
          <a:ext cx="2178625" cy="83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Equation" r:id="rId9" imgW="1193760" imgH="457200" progId="Equation.DSMT4">
                  <p:embed/>
                </p:oleObj>
              </mc:Choice>
              <mc:Fallback>
                <p:oleObj name="Equation" r:id="rId9" imgW="11937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72353" y="3916168"/>
                        <a:ext cx="2178625" cy="83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239185" y="3879064"/>
            <a:ext cx="1975696" cy="41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5503573" y="4398037"/>
            <a:ext cx="1975696" cy="41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47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8" grpId="0" animBg="1"/>
      <p:bldP spid="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5877272"/>
            <a:ext cx="6407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H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A.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Mook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&amp; R.M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. </a:t>
            </a:r>
            <a:r>
              <a:rPr lang="en-GB" altLang="en-US" sz="1400" dirty="0" err="1">
                <a:solidFill>
                  <a:srgbClr val="006600"/>
                </a:solidFill>
                <a:latin typeface="Arial" panose="020B0604020202020204" pitchFamily="34" charset="0"/>
              </a:rPr>
              <a:t>Nicklow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; PRB </a:t>
            </a:r>
            <a:r>
              <a:rPr lang="en-GB" altLang="en-US" sz="14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7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 336 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1973 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(</a:t>
            </a:r>
            <a:r>
              <a:rPr lang="en-GB" altLang="en-US" sz="1400" baseline="30000" dirty="0" smtClean="0">
                <a:solidFill>
                  <a:srgbClr val="006600"/>
                </a:solidFill>
                <a:latin typeface="Arial" panose="020B0604020202020204" pitchFamily="34" charset="0"/>
              </a:rPr>
              <a:t>54</a:t>
            </a:r>
            <a:r>
              <a:rPr lang="en-GB" altLang="en-US" sz="1400" dirty="0" smtClean="0">
                <a:solidFill>
                  <a:srgbClr val="006600"/>
                </a:solidFill>
                <a:latin typeface="Arial" panose="020B0604020202020204" pitchFamily="34" charset="0"/>
              </a:rPr>
              <a:t>Fe+4at%Si</a:t>
            </a:r>
            <a:r>
              <a:rPr lang="en-GB" altLang="en-US" sz="1400" dirty="0">
                <a:solidFill>
                  <a:srgbClr val="006600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" y="1268760"/>
            <a:ext cx="403033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22" y="1236289"/>
            <a:ext cx="481491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38138" y="106363"/>
            <a:ext cx="8143875" cy="714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Earlier results </a:t>
            </a:r>
            <a:r>
              <a:rPr lang="en-GB" sz="2800" b="1" kern="0" dirty="0" err="1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pt.I</a:t>
            </a:r>
            <a:r>
              <a:rPr lang="en-GB" sz="2800" b="1" kern="0" dirty="0" smtClean="0">
                <a:solidFill>
                  <a:srgbClr val="666699"/>
                </a:solidFill>
                <a:latin typeface="Arial" pitchFamily="34" charset="0"/>
                <a:ea typeface="+mj-ea"/>
                <a:cs typeface="Arial" pitchFamily="34" charset="0"/>
              </a:rPr>
              <a:t>: damping</a:t>
            </a:r>
            <a:endParaRPr lang="en-GB" sz="2000" i="1" dirty="0">
              <a:solidFill>
                <a:srgbClr val="666699"/>
              </a:solidFill>
            </a:endParaRPr>
          </a:p>
          <a:p>
            <a:pPr eaLnBrk="0" hangingPunct="0">
              <a:defRPr/>
            </a:pPr>
            <a:endParaRPr lang="en-GB" sz="2400" b="1" kern="0" dirty="0">
              <a:solidFill>
                <a:srgbClr val="666699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0998" y="82386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Dispersion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436096" y="86695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Spin wave intensity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159802" y="3717032"/>
            <a:ext cx="2012930" cy="7745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dirty="0" smtClean="0"/>
              <a:t>E = D q</a:t>
            </a:r>
            <a:r>
              <a:rPr lang="en-GB" baseline="30000" dirty="0" smtClean="0"/>
              <a:t>2</a:t>
            </a:r>
          </a:p>
          <a:p>
            <a:r>
              <a:rPr lang="en-GB" dirty="0" smtClean="0"/>
              <a:t>D = 260 </a:t>
            </a:r>
            <a:r>
              <a:rPr lang="en-GB" dirty="0" err="1" smtClean="0"/>
              <a:t>meV</a:t>
            </a:r>
            <a:r>
              <a:rPr lang="en-GB" dirty="0" smtClean="0"/>
              <a:t> Å</a:t>
            </a:r>
            <a:r>
              <a:rPr lang="en-GB" baseline="30000" dirty="0" smtClean="0"/>
              <a:t>2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30686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SIS Large Top Banner">
  <a:themeElements>
    <a:clrScheme name="ISIS Large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SIS Small Top Banner">
  <a:themeElements>
    <a:clrScheme name="ISIS Small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ISIS Large Bottom Banner">
  <a:themeElements>
    <a:clrScheme name="ISIS Large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Bottom Bann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188251</TotalTime>
  <Words>1307</Words>
  <Application>Microsoft Office PowerPoint</Application>
  <PresentationFormat>On-screen Show (4:3)</PresentationFormat>
  <Paragraphs>253</Paragraphs>
  <Slides>38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ISIS Small Bottom Banner</vt:lpstr>
      <vt:lpstr>ISIS Large Top Banner</vt:lpstr>
      <vt:lpstr>ISIS Small Top Banner</vt:lpstr>
      <vt:lpstr>ISIS Large Bottom Banner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CCLRC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Perring, Toby (STFC,RAL,ISIS)</dc:creator>
  <cp:lastModifiedBy>Buts, Alex (STFC,RAL,ISIS)</cp:lastModifiedBy>
  <cp:revision>769</cp:revision>
  <dcterms:created xsi:type="dcterms:W3CDTF">2007-08-10T08:53:48Z</dcterms:created>
  <dcterms:modified xsi:type="dcterms:W3CDTF">2019-09-19T14:04:33Z</dcterms:modified>
</cp:coreProperties>
</file>